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477" r:id="rId7"/>
    <p:sldId id="480" r:id="rId8"/>
    <p:sldId id="481" r:id="rId9"/>
    <p:sldId id="482" r:id="rId10"/>
    <p:sldId id="483" r:id="rId11"/>
    <p:sldId id="484" r:id="rId12"/>
    <p:sldId id="485" r:id="rId13"/>
    <p:sldId id="488" r:id="rId14"/>
    <p:sldId id="490" r:id="rId15"/>
    <p:sldId id="489" r:id="rId16"/>
    <p:sldId id="492" r:id="rId17"/>
    <p:sldId id="493" r:id="rId18"/>
    <p:sldId id="494" r:id="rId19"/>
    <p:sldId id="495" r:id="rId20"/>
    <p:sldId id="496" r:id="rId21"/>
    <p:sldId id="497" r:id="rId22"/>
    <p:sldId id="498" r:id="rId23"/>
    <p:sldId id="499" r:id="rId24"/>
    <p:sldId id="486" r:id="rId25"/>
    <p:sldId id="487" r:id="rId26"/>
    <p:sldId id="500" r:id="rId27"/>
    <p:sldId id="501" r:id="rId28"/>
    <p:sldId id="502" r:id="rId29"/>
    <p:sldId id="491" r:id="rId30"/>
    <p:sldId id="503" r:id="rId31"/>
    <p:sldId id="504" r:id="rId32"/>
    <p:sldId id="505" r:id="rId33"/>
    <p:sldId id="506" r:id="rId34"/>
    <p:sldId id="507" r:id="rId35"/>
    <p:sldId id="508" r:id="rId36"/>
    <p:sldId id="509" r:id="rId37"/>
    <p:sldId id="510" r:id="rId38"/>
    <p:sldId id="511" r:id="rId39"/>
    <p:sldId id="512" r:id="rId40"/>
    <p:sldId id="513" r:id="rId41"/>
    <p:sldId id="514" r:id="rId42"/>
    <p:sldId id="515" r:id="rId43"/>
    <p:sldId id="516" r:id="rId44"/>
    <p:sldId id="517" r:id="rId45"/>
    <p:sldId id="518" r:id="rId46"/>
    <p:sldId id="519" r:id="rId47"/>
    <p:sldId id="521" r:id="rId48"/>
    <p:sldId id="522" r:id="rId49"/>
    <p:sldId id="523" r:id="rId50"/>
    <p:sldId id="524" r:id="rId51"/>
    <p:sldId id="525" r:id="rId52"/>
    <p:sldId id="526" r:id="rId53"/>
    <p:sldId id="527" r:id="rId54"/>
    <p:sldId id="528" r:id="rId55"/>
    <p:sldId id="529" r:id="rId5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9E"/>
    <a:srgbClr val="0365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510" autoAdjust="0"/>
    <p:restoredTop sz="94660"/>
  </p:normalViewPr>
  <p:slideViewPr>
    <p:cSldViewPr snapToGrid="0">
      <p:cViewPr varScale="1">
        <p:scale>
          <a:sx n="63" d="100"/>
          <a:sy n="63" d="100"/>
        </p:scale>
        <p:origin x="12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92D6D9-7019-452B-8484-8987CC3F5E20}"/>
              </a:ext>
            </a:extLst>
          </p:cNvPr>
          <p:cNvSpPr>
            <a:spLocks noGrp="1"/>
          </p:cNvSpPr>
          <p:nvPr>
            <p:ph type="ctrTitle"/>
          </p:nvPr>
        </p:nvSpPr>
        <p:spPr>
          <a:xfrm>
            <a:off x="5017288" y="726905"/>
            <a:ext cx="6630215" cy="2702095"/>
          </a:xfrm>
        </p:spPr>
        <p:txBody>
          <a:bodyPr anchor="b"/>
          <a:lstStyle>
            <a:lvl1pPr algn="ctr">
              <a:defRPr sz="6000"/>
            </a:lvl1pPr>
          </a:lstStyle>
          <a:p>
            <a:r>
              <a:rPr lang="es-ES" dirty="0"/>
              <a:t>Haga clic para modificar el estilo de título del patrón</a:t>
            </a:r>
            <a:endParaRPr lang="es-CL" dirty="0"/>
          </a:p>
        </p:txBody>
      </p:sp>
      <p:sp>
        <p:nvSpPr>
          <p:cNvPr id="3" name="Subtítulo 2">
            <a:extLst>
              <a:ext uri="{FF2B5EF4-FFF2-40B4-BE49-F238E27FC236}">
                <a16:creationId xmlns:a16="http://schemas.microsoft.com/office/drawing/2014/main" id="{AD605BDD-C611-4A14-ADB7-8E80553E7635}"/>
              </a:ext>
            </a:extLst>
          </p:cNvPr>
          <p:cNvSpPr>
            <a:spLocks noGrp="1"/>
          </p:cNvSpPr>
          <p:nvPr>
            <p:ph type="subTitle" idx="1"/>
          </p:nvPr>
        </p:nvSpPr>
        <p:spPr>
          <a:xfrm>
            <a:off x="5017288" y="3835152"/>
            <a:ext cx="6630214" cy="142264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L" dirty="0"/>
          </a:p>
        </p:txBody>
      </p:sp>
      <p:sp>
        <p:nvSpPr>
          <p:cNvPr id="5" name="Marcador de pie de página 4">
            <a:extLst>
              <a:ext uri="{FF2B5EF4-FFF2-40B4-BE49-F238E27FC236}">
                <a16:creationId xmlns:a16="http://schemas.microsoft.com/office/drawing/2014/main" id="{46D114AC-7454-4A35-9DB5-9A13800431B0}"/>
              </a:ext>
            </a:extLst>
          </p:cNvPr>
          <p:cNvSpPr>
            <a:spLocks noGrp="1"/>
          </p:cNvSpPr>
          <p:nvPr>
            <p:ph type="ftr" sz="quarter" idx="11"/>
          </p:nvPr>
        </p:nvSpPr>
        <p:spPr/>
        <p:txBody>
          <a:bodyPr/>
          <a:lstStyle/>
          <a:p>
            <a:r>
              <a:rPr lang="es-CL" dirty="0"/>
              <a:t>Nombre Profesor - Contacto</a:t>
            </a:r>
          </a:p>
        </p:txBody>
      </p:sp>
      <p:pic>
        <p:nvPicPr>
          <p:cNvPr id="7" name="Imagen 6" descr="usm-logo.png">
            <a:extLst>
              <a:ext uri="{FF2B5EF4-FFF2-40B4-BE49-F238E27FC236}">
                <a16:creationId xmlns:a16="http://schemas.microsoft.com/office/drawing/2014/main" id="{E1037116-C163-4A85-95C7-5068E681B0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6634" y="2803406"/>
            <a:ext cx="2581966" cy="1251187"/>
          </a:xfrm>
          <a:prstGeom prst="rect">
            <a:avLst/>
          </a:prstGeom>
        </p:spPr>
      </p:pic>
    </p:spTree>
    <p:extLst>
      <p:ext uri="{BB962C8B-B14F-4D97-AF65-F5344CB8AC3E}">
        <p14:creationId xmlns:p14="http://schemas.microsoft.com/office/powerpoint/2010/main" val="331590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F044B-DD08-40D8-9907-8B2C88B196B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362A50D-A0A4-4E64-AB19-AC99063B1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C88C3560-BFE6-4625-B470-E6EA75180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a:t>
            </a:r>
          </a:p>
        </p:txBody>
      </p:sp>
      <p:sp>
        <p:nvSpPr>
          <p:cNvPr id="5" name="Marcador de fecha 4">
            <a:extLst>
              <a:ext uri="{FF2B5EF4-FFF2-40B4-BE49-F238E27FC236}">
                <a16:creationId xmlns:a16="http://schemas.microsoft.com/office/drawing/2014/main" id="{4EEC7DA7-5AFA-4554-B956-F89B2F9838E8}"/>
              </a:ext>
            </a:extLst>
          </p:cNvPr>
          <p:cNvSpPr>
            <a:spLocks noGrp="1"/>
          </p:cNvSpPr>
          <p:nvPr>
            <p:ph type="dt" sz="half" idx="10"/>
          </p:nvPr>
        </p:nvSpPr>
        <p:spPr/>
        <p:txBody>
          <a:bodyPr/>
          <a:lstStyle/>
          <a:p>
            <a:fld id="{287F129E-E1C1-4D05-A473-986DEC6AB03D}" type="datetimeFigureOut">
              <a:rPr lang="es-CL" smtClean="0"/>
              <a:t>05-11-2024</a:t>
            </a:fld>
            <a:endParaRPr lang="es-CL"/>
          </a:p>
        </p:txBody>
      </p:sp>
      <p:sp>
        <p:nvSpPr>
          <p:cNvPr id="6" name="Marcador de pie de página 5">
            <a:extLst>
              <a:ext uri="{FF2B5EF4-FFF2-40B4-BE49-F238E27FC236}">
                <a16:creationId xmlns:a16="http://schemas.microsoft.com/office/drawing/2014/main" id="{E563BD8D-45DF-4E58-8EC3-A4095952A1A5}"/>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B7C5FD33-6A25-43BC-9C3C-8D5B82E063F6}"/>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8" name="Imagen 7" descr="Forma, Rectángulo&#10;&#10;Descripción generada automáticamente">
            <a:extLst>
              <a:ext uri="{FF2B5EF4-FFF2-40B4-BE49-F238E27FC236}">
                <a16:creationId xmlns:a16="http://schemas.microsoft.com/office/drawing/2014/main" id="{B3C9F661-28D8-45CD-9DE4-D3089BBEB8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81012" y="457201"/>
            <a:ext cx="355600" cy="1600200"/>
          </a:xfrm>
          <a:prstGeom prst="rect">
            <a:avLst/>
          </a:prstGeom>
        </p:spPr>
      </p:pic>
    </p:spTree>
    <p:extLst>
      <p:ext uri="{BB962C8B-B14F-4D97-AF65-F5344CB8AC3E}">
        <p14:creationId xmlns:p14="http://schemas.microsoft.com/office/powerpoint/2010/main" val="308485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ABD46D-C6DF-4F43-BE7E-2C9AD263772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B7E12079-BB9F-47CD-8B37-37CC3AAE0C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BC74B778-66B2-4867-B888-102E1DD39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E7ECAE8-B3D5-4FD2-91BF-B38AFEC91898}"/>
              </a:ext>
            </a:extLst>
          </p:cNvPr>
          <p:cNvSpPr>
            <a:spLocks noGrp="1"/>
          </p:cNvSpPr>
          <p:nvPr>
            <p:ph type="dt" sz="half" idx="10"/>
          </p:nvPr>
        </p:nvSpPr>
        <p:spPr/>
        <p:txBody>
          <a:bodyPr/>
          <a:lstStyle/>
          <a:p>
            <a:fld id="{287F129E-E1C1-4D05-A473-986DEC6AB03D}" type="datetimeFigureOut">
              <a:rPr lang="es-CL" smtClean="0"/>
              <a:t>05-11-2024</a:t>
            </a:fld>
            <a:endParaRPr lang="es-CL"/>
          </a:p>
        </p:txBody>
      </p:sp>
      <p:sp>
        <p:nvSpPr>
          <p:cNvPr id="6" name="Marcador de pie de página 5">
            <a:extLst>
              <a:ext uri="{FF2B5EF4-FFF2-40B4-BE49-F238E27FC236}">
                <a16:creationId xmlns:a16="http://schemas.microsoft.com/office/drawing/2014/main" id="{FB04367C-216D-4B70-A109-FADDD919FA3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7AB30D7-D286-47E9-B551-37C7FAEB255C}"/>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8" name="Imagen 7" descr="Forma, Rectángulo&#10;&#10;Descripción generada automáticamente">
            <a:extLst>
              <a:ext uri="{FF2B5EF4-FFF2-40B4-BE49-F238E27FC236}">
                <a16:creationId xmlns:a16="http://schemas.microsoft.com/office/drawing/2014/main" id="{6AD9A3B9-0DB3-4EAD-B5F0-BAA0BF75E9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81012" y="457201"/>
            <a:ext cx="355600" cy="1600200"/>
          </a:xfrm>
          <a:prstGeom prst="rect">
            <a:avLst/>
          </a:prstGeom>
        </p:spPr>
      </p:pic>
    </p:spTree>
    <p:extLst>
      <p:ext uri="{BB962C8B-B14F-4D97-AF65-F5344CB8AC3E}">
        <p14:creationId xmlns:p14="http://schemas.microsoft.com/office/powerpoint/2010/main" val="1546530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96876A-6020-4218-99C5-FE58DE35B5E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2B981F9-EE09-4DE7-902F-A441E71A306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E99A28F-C6FC-4987-9938-647D855413D8}"/>
              </a:ext>
            </a:extLst>
          </p:cNvPr>
          <p:cNvSpPr>
            <a:spLocks noGrp="1"/>
          </p:cNvSpPr>
          <p:nvPr>
            <p:ph type="dt" sz="half" idx="10"/>
          </p:nvPr>
        </p:nvSpPr>
        <p:spPr/>
        <p:txBody>
          <a:bodyPr/>
          <a:lstStyle/>
          <a:p>
            <a:fld id="{287F129E-E1C1-4D05-A473-986DEC6AB03D}" type="datetimeFigureOut">
              <a:rPr lang="es-CL" smtClean="0"/>
              <a:t>05-11-2024</a:t>
            </a:fld>
            <a:endParaRPr lang="es-CL"/>
          </a:p>
        </p:txBody>
      </p:sp>
      <p:sp>
        <p:nvSpPr>
          <p:cNvPr id="5" name="Marcador de pie de página 4">
            <a:extLst>
              <a:ext uri="{FF2B5EF4-FFF2-40B4-BE49-F238E27FC236}">
                <a16:creationId xmlns:a16="http://schemas.microsoft.com/office/drawing/2014/main" id="{8BC11BD1-D3B9-41F7-8F8F-6F38F6326AB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92149A1-A68C-4095-B165-04C59B696820}"/>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66072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solidFill>
          <a:srgbClr val="006B9E"/>
        </a:solid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3DCE5B5-EE92-4AF5-B556-AB0D388FD50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D087B53-C828-4C66-B043-69E6F2050BB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A1D2E8B-7817-4174-BE3A-C42BA1C99D95}"/>
              </a:ext>
            </a:extLst>
          </p:cNvPr>
          <p:cNvSpPr>
            <a:spLocks noGrp="1"/>
          </p:cNvSpPr>
          <p:nvPr>
            <p:ph type="dt" sz="half" idx="10"/>
          </p:nvPr>
        </p:nvSpPr>
        <p:spPr/>
        <p:txBody>
          <a:bodyPr/>
          <a:lstStyle/>
          <a:p>
            <a:fld id="{287F129E-E1C1-4D05-A473-986DEC6AB03D}" type="datetimeFigureOut">
              <a:rPr lang="es-CL" smtClean="0"/>
              <a:t>05-11-2024</a:t>
            </a:fld>
            <a:endParaRPr lang="es-CL"/>
          </a:p>
        </p:txBody>
      </p:sp>
      <p:sp>
        <p:nvSpPr>
          <p:cNvPr id="5" name="Marcador de pie de página 4">
            <a:extLst>
              <a:ext uri="{FF2B5EF4-FFF2-40B4-BE49-F238E27FC236}">
                <a16:creationId xmlns:a16="http://schemas.microsoft.com/office/drawing/2014/main" id="{593F9D51-47D6-496A-A832-0668F212413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121ECF9-31DD-4908-801D-3D4D2CFE4D95}"/>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1160618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Final">
    <p:bg>
      <p:bgPr>
        <a:solidFill>
          <a:srgbClr val="006B9E"/>
        </a:solidFill>
        <a:effectLst/>
      </p:bgPr>
    </p:bg>
    <p:spTree>
      <p:nvGrpSpPr>
        <p:cNvPr id="1" name=""/>
        <p:cNvGrpSpPr/>
        <p:nvPr/>
      </p:nvGrpSpPr>
      <p:grpSpPr>
        <a:xfrm>
          <a:off x="0" y="0"/>
          <a:ext cx="0" cy="0"/>
          <a:chOff x="0" y="0"/>
          <a:chExt cx="0" cy="0"/>
        </a:xfrm>
      </p:grpSpPr>
      <p:pic>
        <p:nvPicPr>
          <p:cNvPr id="5" name="Imagen 4" descr="usm-logo.png">
            <a:extLst>
              <a:ext uri="{FF2B5EF4-FFF2-40B4-BE49-F238E27FC236}">
                <a16:creationId xmlns:a16="http://schemas.microsoft.com/office/drawing/2014/main" id="{60E3EAAA-DBBA-4315-8C0F-EBDAC0CEFA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5017" y="2803406"/>
            <a:ext cx="2581966" cy="1251187"/>
          </a:xfrm>
          <a:prstGeom prst="rect">
            <a:avLst/>
          </a:prstGeom>
        </p:spPr>
      </p:pic>
    </p:spTree>
    <p:extLst>
      <p:ext uri="{BB962C8B-B14F-4D97-AF65-F5344CB8AC3E}">
        <p14:creationId xmlns:p14="http://schemas.microsoft.com/office/powerpoint/2010/main" val="1114728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Animado">
    <p:bg>
      <p:bgPr>
        <a:solidFill>
          <a:srgbClr val="006B9E"/>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p>
            <a:fld id="{287F129E-E1C1-4D05-A473-986DEC6AB03D}" type="datetimeFigureOut">
              <a:rPr lang="es-CL" smtClean="0"/>
              <a:t>05-11-2024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5" name="in-institucional-franjas">
            <a:hlinkClick r:id="" action="ppaction://media"/>
            <a:extLst>
              <a:ext uri="{FF2B5EF4-FFF2-40B4-BE49-F238E27FC236}">
                <a16:creationId xmlns:a16="http://schemas.microsoft.com/office/drawing/2014/main" id="{5FA51E26-616E-4A7F-B3BB-0B553D3D3916}"/>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111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83"/>
        <p:cNvGrpSpPr/>
        <p:nvPr/>
      </p:nvGrpSpPr>
      <p:grpSpPr>
        <a:xfrm>
          <a:off x="0" y="0"/>
          <a:ext cx="0" cy="0"/>
          <a:chOff x="0" y="0"/>
          <a:chExt cx="0" cy="0"/>
        </a:xfrm>
      </p:grpSpPr>
      <p:sp>
        <p:nvSpPr>
          <p:cNvPr id="84" name="Google Shape;84;p14"/>
          <p:cNvSpPr/>
          <p:nvPr/>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85" name="Google Shape;85;p14"/>
          <p:cNvSpPr/>
          <p:nvPr/>
        </p:nvSpPr>
        <p:spPr>
          <a:xfrm>
            <a:off x="1027800" y="212725"/>
            <a:ext cx="12048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14"/>
          <p:cNvSpPr/>
          <p:nvPr/>
        </p:nvSpPr>
        <p:spPr>
          <a:xfrm>
            <a:off x="195229" y="212725"/>
            <a:ext cx="12048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14"/>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90" name="Google Shape;90;p14"/>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3062442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cabezado de sección 1">
  <p:cSld name="Encabezado de sección 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6903076" y="186298"/>
            <a:ext cx="5082864" cy="601304"/>
          </a:xfrm>
          <a:prstGeom prst="rect">
            <a:avLst/>
          </a:prstGeom>
          <a:noFill/>
          <a:ln>
            <a:noFill/>
          </a:ln>
        </p:spPr>
      </p:pic>
      <p:grpSp>
        <p:nvGrpSpPr>
          <p:cNvPr id="18" name="Google Shape;18;p3"/>
          <p:cNvGrpSpPr/>
          <p:nvPr/>
        </p:nvGrpSpPr>
        <p:grpSpPr>
          <a:xfrm>
            <a:off x="1" y="-124"/>
            <a:ext cx="6471553"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4006100" y="3476150"/>
            <a:ext cx="79944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extLst>
      <p:ext uri="{BB962C8B-B14F-4D97-AF65-F5344CB8AC3E}">
        <p14:creationId xmlns:p14="http://schemas.microsoft.com/office/powerpoint/2010/main" val="732701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tx1"/>
        </a:solidFill>
        <a:effectLst/>
      </p:bgPr>
    </p:bg>
    <p:spTree>
      <p:nvGrpSpPr>
        <p:cNvPr id="1" name=""/>
        <p:cNvGrpSpPr/>
        <p:nvPr/>
      </p:nvGrpSpPr>
      <p:grpSpPr>
        <a:xfrm>
          <a:off x="0" y="0"/>
          <a:ext cx="0" cy="0"/>
          <a:chOff x="0" y="0"/>
          <a:chExt cx="0" cy="0"/>
        </a:xfrm>
      </p:grpSpPr>
      <p:pic>
        <p:nvPicPr>
          <p:cNvPr id="7" name="Imagen 6" descr="Captura de pantalla 2020-06-12 a la(s) 7.02.29 p. m..png">
            <a:extLst>
              <a:ext uri="{FF2B5EF4-FFF2-40B4-BE49-F238E27FC236}">
                <a16:creationId xmlns:a16="http://schemas.microsoft.com/office/drawing/2014/main" id="{84D80EF9-D662-4373-A6C2-BE5C20F320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2" name="Título 1">
            <a:extLst>
              <a:ext uri="{FF2B5EF4-FFF2-40B4-BE49-F238E27FC236}">
                <a16:creationId xmlns:a16="http://schemas.microsoft.com/office/drawing/2014/main" id="{ED255100-EAB7-4CF0-B28F-EC341D361EFC}"/>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
        <p:nvSpPr>
          <p:cNvPr id="3" name="Marcador de contenido 2">
            <a:extLst>
              <a:ext uri="{FF2B5EF4-FFF2-40B4-BE49-F238E27FC236}">
                <a16:creationId xmlns:a16="http://schemas.microsoft.com/office/drawing/2014/main" id="{0A8A3827-9AA4-498F-A73C-DD57E60D1F09}"/>
              </a:ext>
            </a:extLst>
          </p:cNvPr>
          <p:cNvSpPr>
            <a:spLocks noGrp="1"/>
          </p:cNvSpPr>
          <p:nvPr>
            <p:ph idx="1"/>
          </p:nvPr>
        </p:nvSpPr>
        <p:spPr>
          <a:xfrm>
            <a:off x="838200" y="1114425"/>
            <a:ext cx="10515600" cy="50625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4" name="Marcador de fecha 3">
            <a:extLst>
              <a:ext uri="{FF2B5EF4-FFF2-40B4-BE49-F238E27FC236}">
                <a16:creationId xmlns:a16="http://schemas.microsoft.com/office/drawing/2014/main" id="{230F6BEE-4733-45AB-AC7B-03D99457BB0A}"/>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05-11-2024</a:t>
            </a:fld>
            <a:endParaRPr lang="es-CL" dirty="0"/>
          </a:p>
        </p:txBody>
      </p:sp>
      <p:sp>
        <p:nvSpPr>
          <p:cNvPr id="5" name="Marcador de pie de página 4">
            <a:extLst>
              <a:ext uri="{FF2B5EF4-FFF2-40B4-BE49-F238E27FC236}">
                <a16:creationId xmlns:a16="http://schemas.microsoft.com/office/drawing/2014/main" id="{FACC3F83-CB9D-425D-B15F-57DD099B6AA1}"/>
              </a:ext>
            </a:extLst>
          </p:cNvPr>
          <p:cNvSpPr>
            <a:spLocks noGrp="1"/>
          </p:cNvSpPr>
          <p:nvPr>
            <p:ph type="ftr" sz="quarter" idx="11"/>
          </p:nvPr>
        </p:nvSpPr>
        <p:spPr/>
        <p:txBody>
          <a:bodyPr/>
          <a:lstStyle>
            <a:lvl1pPr>
              <a:defRPr>
                <a:solidFill>
                  <a:schemeClr val="accent1"/>
                </a:solidFill>
              </a:defRPr>
            </a:lvl1pPr>
          </a:lstStyle>
          <a:p>
            <a:endParaRPr lang="es-CL" dirty="0"/>
          </a:p>
        </p:txBody>
      </p:sp>
      <p:sp>
        <p:nvSpPr>
          <p:cNvPr id="6" name="Marcador de número de diapositiva 5">
            <a:extLst>
              <a:ext uri="{FF2B5EF4-FFF2-40B4-BE49-F238E27FC236}">
                <a16:creationId xmlns:a16="http://schemas.microsoft.com/office/drawing/2014/main" id="{76771901-8300-49D2-B726-D51C98A1AA22}"/>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dirty="0"/>
          </a:p>
        </p:txBody>
      </p:sp>
    </p:spTree>
    <p:extLst>
      <p:ext uri="{BB962C8B-B14F-4D97-AF65-F5344CB8AC3E}">
        <p14:creationId xmlns:p14="http://schemas.microsoft.com/office/powerpoint/2010/main" val="3210782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Animado">
    <p:bg>
      <p:bgPr>
        <a:solidFill>
          <a:schemeClr val="tx1"/>
        </a:solidFill>
        <a:effectLst/>
      </p:bgPr>
    </p:bg>
    <p:spTree>
      <p:nvGrpSpPr>
        <p:cNvPr id="1" name=""/>
        <p:cNvGrpSpPr/>
        <p:nvPr/>
      </p:nvGrpSpPr>
      <p:grpSpPr>
        <a:xfrm>
          <a:off x="0" y="0"/>
          <a:ext cx="0" cy="0"/>
          <a:chOff x="0" y="0"/>
          <a:chExt cx="0" cy="0"/>
        </a:xfrm>
      </p:grpSpPr>
      <p:pic>
        <p:nvPicPr>
          <p:cNvPr id="7" name="Imagen 6" descr="Captura de pantalla 2020-06-12 a la(s) 7.02.29 p. m..png">
            <a:extLst>
              <a:ext uri="{FF2B5EF4-FFF2-40B4-BE49-F238E27FC236}">
                <a16:creationId xmlns:a16="http://schemas.microsoft.com/office/drawing/2014/main" id="{84D80EF9-D662-4373-A6C2-BE5C20F320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5" t="3073"/>
          <a:stretch/>
        </p:blipFill>
        <p:spPr>
          <a:xfrm>
            <a:off x="0" y="477837"/>
            <a:ext cx="12191999" cy="521494"/>
          </a:xfrm>
          <a:prstGeom prst="rect">
            <a:avLst/>
          </a:prstGeom>
        </p:spPr>
      </p:pic>
      <p:sp>
        <p:nvSpPr>
          <p:cNvPr id="2" name="Título 1">
            <a:extLst>
              <a:ext uri="{FF2B5EF4-FFF2-40B4-BE49-F238E27FC236}">
                <a16:creationId xmlns:a16="http://schemas.microsoft.com/office/drawing/2014/main" id="{ED255100-EAB7-4CF0-B28F-EC341D361EFC}"/>
              </a:ext>
            </a:extLst>
          </p:cNvPr>
          <p:cNvSpPr>
            <a:spLocks noGrp="1"/>
          </p:cNvSpPr>
          <p:nvPr>
            <p:ph type="title"/>
          </p:nvPr>
        </p:nvSpPr>
        <p:spPr>
          <a:xfrm>
            <a:off x="200024" y="535384"/>
            <a:ext cx="9401175" cy="406400"/>
          </a:xfrm>
        </p:spPr>
        <p:txBody>
          <a:bodyPr>
            <a:normAutofit/>
          </a:bodyPr>
          <a:lstStyle>
            <a:lvl1pPr>
              <a:defRPr sz="1800"/>
            </a:lvl1pPr>
          </a:lstStyle>
          <a:p>
            <a:r>
              <a:rPr lang="es-ES" dirty="0"/>
              <a:t>Haga clic para modificar el estilo de título del patrón</a:t>
            </a:r>
            <a:endParaRPr lang="es-CL" dirty="0"/>
          </a:p>
        </p:txBody>
      </p:sp>
      <p:sp>
        <p:nvSpPr>
          <p:cNvPr id="3" name="Marcador de contenido 2">
            <a:extLst>
              <a:ext uri="{FF2B5EF4-FFF2-40B4-BE49-F238E27FC236}">
                <a16:creationId xmlns:a16="http://schemas.microsoft.com/office/drawing/2014/main" id="{0A8A3827-9AA4-498F-A73C-DD57E60D1F09}"/>
              </a:ext>
            </a:extLst>
          </p:cNvPr>
          <p:cNvSpPr>
            <a:spLocks noGrp="1"/>
          </p:cNvSpPr>
          <p:nvPr>
            <p:ph idx="1"/>
          </p:nvPr>
        </p:nvSpPr>
        <p:spPr>
          <a:xfrm>
            <a:off x="838200" y="1114425"/>
            <a:ext cx="10515600" cy="50625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4" name="Marcador de fecha 3">
            <a:extLst>
              <a:ext uri="{FF2B5EF4-FFF2-40B4-BE49-F238E27FC236}">
                <a16:creationId xmlns:a16="http://schemas.microsoft.com/office/drawing/2014/main" id="{230F6BEE-4733-45AB-AC7B-03D99457BB0A}"/>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05-11-2024</a:t>
            </a:fld>
            <a:endParaRPr lang="es-CL" dirty="0"/>
          </a:p>
        </p:txBody>
      </p:sp>
      <p:sp>
        <p:nvSpPr>
          <p:cNvPr id="5" name="Marcador de pie de página 4">
            <a:extLst>
              <a:ext uri="{FF2B5EF4-FFF2-40B4-BE49-F238E27FC236}">
                <a16:creationId xmlns:a16="http://schemas.microsoft.com/office/drawing/2014/main" id="{FACC3F83-CB9D-425D-B15F-57DD099B6AA1}"/>
              </a:ext>
            </a:extLst>
          </p:cNvPr>
          <p:cNvSpPr>
            <a:spLocks noGrp="1"/>
          </p:cNvSpPr>
          <p:nvPr>
            <p:ph type="ftr" sz="quarter" idx="11"/>
          </p:nvPr>
        </p:nvSpPr>
        <p:spPr/>
        <p:txBody>
          <a:bodyPr/>
          <a:lstStyle>
            <a:lvl1pPr>
              <a:defRPr>
                <a:solidFill>
                  <a:schemeClr val="accent1"/>
                </a:solidFill>
              </a:defRPr>
            </a:lvl1pPr>
          </a:lstStyle>
          <a:p>
            <a:endParaRPr lang="es-CL" dirty="0"/>
          </a:p>
        </p:txBody>
      </p:sp>
      <p:sp>
        <p:nvSpPr>
          <p:cNvPr id="6" name="Marcador de número de diapositiva 5">
            <a:extLst>
              <a:ext uri="{FF2B5EF4-FFF2-40B4-BE49-F238E27FC236}">
                <a16:creationId xmlns:a16="http://schemas.microsoft.com/office/drawing/2014/main" id="{76771901-8300-49D2-B726-D51C98A1AA22}"/>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dirty="0"/>
          </a:p>
        </p:txBody>
      </p:sp>
      <p:pic>
        <p:nvPicPr>
          <p:cNvPr id="9" name="Imagen 8" descr="Forma, Rectángulo&#10;&#10;Descripción generada automáticamente">
            <a:extLst>
              <a:ext uri="{FF2B5EF4-FFF2-40B4-BE49-F238E27FC236}">
                <a16:creationId xmlns:a16="http://schemas.microsoft.com/office/drawing/2014/main" id="{B6BF9BEC-5008-4A67-9C06-C3C5C69EA0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77837"/>
            <a:ext cx="173831" cy="521494"/>
          </a:xfrm>
          <a:prstGeom prst="rect">
            <a:avLst/>
          </a:prstGeom>
        </p:spPr>
      </p:pic>
    </p:spTree>
    <p:extLst>
      <p:ext uri="{BB962C8B-B14F-4D97-AF65-F5344CB8AC3E}">
        <p14:creationId xmlns:p14="http://schemas.microsoft.com/office/powerpoint/2010/main" val="23993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D0F7F-F82E-4394-BC7E-FB0088FFDE0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34A1EA10-4536-48B4-9AE8-D26D50A74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CA765A3-4F99-443B-AE62-9C532CDA6616}"/>
              </a:ext>
            </a:extLst>
          </p:cNvPr>
          <p:cNvSpPr>
            <a:spLocks noGrp="1"/>
          </p:cNvSpPr>
          <p:nvPr>
            <p:ph type="dt" sz="half" idx="10"/>
          </p:nvPr>
        </p:nvSpPr>
        <p:spPr/>
        <p:txBody>
          <a:bodyPr/>
          <a:lstStyle/>
          <a:p>
            <a:endParaRPr lang="es-CL" dirty="0"/>
          </a:p>
        </p:txBody>
      </p:sp>
      <p:sp>
        <p:nvSpPr>
          <p:cNvPr id="5" name="Marcador de pie de página 4">
            <a:extLst>
              <a:ext uri="{FF2B5EF4-FFF2-40B4-BE49-F238E27FC236}">
                <a16:creationId xmlns:a16="http://schemas.microsoft.com/office/drawing/2014/main" id="{524FA7A0-6E9B-4CA0-B93F-77C058F2F599}"/>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E12A44FC-B3C3-4F86-94FE-9C2550CC43D6}"/>
              </a:ext>
            </a:extLst>
          </p:cNvPr>
          <p:cNvSpPr>
            <a:spLocks noGrp="1"/>
          </p:cNvSpPr>
          <p:nvPr>
            <p:ph type="sldNum" sz="quarter" idx="12"/>
          </p:nvPr>
        </p:nvSpPr>
        <p:spPr/>
        <p:txBody>
          <a:bodyPr/>
          <a:lstStyle/>
          <a:p>
            <a:fld id="{47E85D83-F8BD-467A-97BB-53D4C423F4DB}" type="slidenum">
              <a:rPr lang="es-CL" smtClean="0"/>
              <a:t>‹Nº›</a:t>
            </a:fld>
            <a:endParaRPr lang="es-CL" dirty="0"/>
          </a:p>
        </p:txBody>
      </p:sp>
      <p:pic>
        <p:nvPicPr>
          <p:cNvPr id="9" name="Imagen 8" descr="Forma, Rectángulo&#10;&#10;Descripción generada automáticamente">
            <a:extLst>
              <a:ext uri="{FF2B5EF4-FFF2-40B4-BE49-F238E27FC236}">
                <a16:creationId xmlns:a16="http://schemas.microsoft.com/office/drawing/2014/main" id="{BC08E8DA-34CF-4CEF-B640-218B92137A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76250" y="2867024"/>
            <a:ext cx="355600" cy="1695451"/>
          </a:xfrm>
          <a:prstGeom prst="rect">
            <a:avLst/>
          </a:prstGeom>
        </p:spPr>
      </p:pic>
      <p:pic>
        <p:nvPicPr>
          <p:cNvPr id="10" name="Imagen 9" descr="usm-logo.png">
            <a:extLst>
              <a:ext uri="{FF2B5EF4-FFF2-40B4-BE49-F238E27FC236}">
                <a16:creationId xmlns:a16="http://schemas.microsoft.com/office/drawing/2014/main" id="{BE345186-A41F-4C2A-BAD7-AD12C57C8A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5017" y="458551"/>
            <a:ext cx="2581966" cy="1251187"/>
          </a:xfrm>
          <a:prstGeom prst="rect">
            <a:avLst/>
          </a:prstGeom>
        </p:spPr>
      </p:pic>
    </p:spTree>
    <p:extLst>
      <p:ext uri="{BB962C8B-B14F-4D97-AF65-F5344CB8AC3E}">
        <p14:creationId xmlns:p14="http://schemas.microsoft.com/office/powerpoint/2010/main" val="986647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tx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390E8D2-AF32-4C74-90C9-CF66260B6BEB}"/>
              </a:ext>
            </a:extLst>
          </p:cNvPr>
          <p:cNvSpPr>
            <a:spLocks noGrp="1"/>
          </p:cNvSpPr>
          <p:nvPr>
            <p:ph sz="half" idx="1"/>
          </p:nvPr>
        </p:nvSpPr>
        <p:spPr>
          <a:xfrm>
            <a:off x="838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39E04981-906D-4D80-9738-37BE2E51F0B8}"/>
              </a:ext>
            </a:extLst>
          </p:cNvPr>
          <p:cNvSpPr>
            <a:spLocks noGrp="1"/>
          </p:cNvSpPr>
          <p:nvPr>
            <p:ph sz="half" idx="2"/>
          </p:nvPr>
        </p:nvSpPr>
        <p:spPr>
          <a:xfrm>
            <a:off x="6172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CCFE34B9-AD56-4145-9084-EDDE966898F8}"/>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05-11-2024</a:t>
            </a:fld>
            <a:endParaRPr lang="es-CL"/>
          </a:p>
        </p:txBody>
      </p:sp>
      <p:sp>
        <p:nvSpPr>
          <p:cNvPr id="6" name="Marcador de pie de página 5">
            <a:extLst>
              <a:ext uri="{FF2B5EF4-FFF2-40B4-BE49-F238E27FC236}">
                <a16:creationId xmlns:a16="http://schemas.microsoft.com/office/drawing/2014/main" id="{D19888B1-2119-4606-8E2D-62FA9BA99005}"/>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7" name="Marcador de número de diapositiva 6">
            <a:extLst>
              <a:ext uri="{FF2B5EF4-FFF2-40B4-BE49-F238E27FC236}">
                <a16:creationId xmlns:a16="http://schemas.microsoft.com/office/drawing/2014/main" id="{D58A62CE-ECED-4E58-A0F5-45BB6B59697B}"/>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8" name="Imagen 7" descr="Captura de pantalla 2020-06-12 a la(s) 7.02.29 p. m..png">
            <a:extLst>
              <a:ext uri="{FF2B5EF4-FFF2-40B4-BE49-F238E27FC236}">
                <a16:creationId xmlns:a16="http://schemas.microsoft.com/office/drawing/2014/main" id="{57FB2F1A-1DA5-4B66-8DDA-9DC4C95667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9" name="Título 1">
            <a:extLst>
              <a:ext uri="{FF2B5EF4-FFF2-40B4-BE49-F238E27FC236}">
                <a16:creationId xmlns:a16="http://schemas.microsoft.com/office/drawing/2014/main" id="{80850DCB-F376-4567-B1B3-6F39488FADBE}"/>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5558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tx1"/>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5A467CC-725C-47C4-A26E-ED5991F11BE3}"/>
              </a:ext>
            </a:extLst>
          </p:cNvPr>
          <p:cNvSpPr>
            <a:spLocks noGrp="1"/>
          </p:cNvSpPr>
          <p:nvPr>
            <p:ph type="body" idx="1"/>
          </p:nvPr>
        </p:nvSpPr>
        <p:spPr>
          <a:xfrm>
            <a:off x="83978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9A0A29C-CD56-41C3-9F67-8E94D56FE5ED}"/>
              </a:ext>
            </a:extLst>
          </p:cNvPr>
          <p:cNvSpPr>
            <a:spLocks noGrp="1"/>
          </p:cNvSpPr>
          <p:nvPr>
            <p:ph sz="half" idx="2"/>
          </p:nvPr>
        </p:nvSpPr>
        <p:spPr>
          <a:xfrm>
            <a:off x="839788" y="2505075"/>
            <a:ext cx="5157787"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5" name="Marcador de texto 4">
            <a:extLst>
              <a:ext uri="{FF2B5EF4-FFF2-40B4-BE49-F238E27FC236}">
                <a16:creationId xmlns:a16="http://schemas.microsoft.com/office/drawing/2014/main" id="{37E9C794-4960-49F8-B92E-089EB7B90767}"/>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6" name="Marcador de contenido 5">
            <a:extLst>
              <a:ext uri="{FF2B5EF4-FFF2-40B4-BE49-F238E27FC236}">
                <a16:creationId xmlns:a16="http://schemas.microsoft.com/office/drawing/2014/main" id="{87F028F8-4068-407B-B1B9-9E9067EEC054}"/>
              </a:ext>
            </a:extLst>
          </p:cNvPr>
          <p:cNvSpPr>
            <a:spLocks noGrp="1"/>
          </p:cNvSpPr>
          <p:nvPr>
            <p:ph sz="quarter" idx="4"/>
          </p:nvPr>
        </p:nvSpPr>
        <p:spPr>
          <a:xfrm>
            <a:off x="6172200" y="2505075"/>
            <a:ext cx="5183188"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7" name="Marcador de fecha 6">
            <a:extLst>
              <a:ext uri="{FF2B5EF4-FFF2-40B4-BE49-F238E27FC236}">
                <a16:creationId xmlns:a16="http://schemas.microsoft.com/office/drawing/2014/main" id="{F356E417-B54C-4D2D-95D1-B804D0DC00BD}"/>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05-11-2024</a:t>
            </a:fld>
            <a:endParaRPr lang="es-CL"/>
          </a:p>
        </p:txBody>
      </p:sp>
      <p:sp>
        <p:nvSpPr>
          <p:cNvPr id="8" name="Marcador de pie de página 7">
            <a:extLst>
              <a:ext uri="{FF2B5EF4-FFF2-40B4-BE49-F238E27FC236}">
                <a16:creationId xmlns:a16="http://schemas.microsoft.com/office/drawing/2014/main" id="{327A53C4-7D1C-451E-B118-BB60881981DE}"/>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9" name="Marcador de número de diapositiva 8">
            <a:extLst>
              <a:ext uri="{FF2B5EF4-FFF2-40B4-BE49-F238E27FC236}">
                <a16:creationId xmlns:a16="http://schemas.microsoft.com/office/drawing/2014/main" id="{47434E68-53A9-4FC7-8BC6-A3EAFC31159B}"/>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10" name="Imagen 9" descr="Captura de pantalla 2020-06-12 a la(s) 7.02.29 p. m..png">
            <a:extLst>
              <a:ext uri="{FF2B5EF4-FFF2-40B4-BE49-F238E27FC236}">
                <a16:creationId xmlns:a16="http://schemas.microsoft.com/office/drawing/2014/main" id="{4919B460-5C65-4619-A7A9-C8BDA2C803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11" name="Título 1">
            <a:extLst>
              <a:ext uri="{FF2B5EF4-FFF2-40B4-BE49-F238E27FC236}">
                <a16:creationId xmlns:a16="http://schemas.microsoft.com/office/drawing/2014/main" id="{0AF31D28-0DC3-40BC-A9F5-461FD7A2F9AB}"/>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71456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tx1"/>
        </a:solid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40B0BD5A-B09D-4D6B-A0D4-AC5FBA9FB30D}"/>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05-11-2024</a:t>
            </a:fld>
            <a:endParaRPr lang="es-CL"/>
          </a:p>
        </p:txBody>
      </p:sp>
      <p:sp>
        <p:nvSpPr>
          <p:cNvPr id="4" name="Marcador de pie de página 3">
            <a:extLst>
              <a:ext uri="{FF2B5EF4-FFF2-40B4-BE49-F238E27FC236}">
                <a16:creationId xmlns:a16="http://schemas.microsoft.com/office/drawing/2014/main" id="{0413C468-14F8-40A2-9BD3-F3206FAE87D4}"/>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5" name="Marcador de número de diapositiva 4">
            <a:extLst>
              <a:ext uri="{FF2B5EF4-FFF2-40B4-BE49-F238E27FC236}">
                <a16:creationId xmlns:a16="http://schemas.microsoft.com/office/drawing/2014/main" id="{CC46401F-1E63-49F8-8417-93C1FDC452A9}"/>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6" name="Imagen 5" descr="Captura de pantalla 2020-06-12 a la(s) 7.02.29 p. m..png">
            <a:extLst>
              <a:ext uri="{FF2B5EF4-FFF2-40B4-BE49-F238E27FC236}">
                <a16:creationId xmlns:a16="http://schemas.microsoft.com/office/drawing/2014/main" id="{C764E93F-C4F5-4105-A58E-3020AB7B88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7" name="Título 1">
            <a:extLst>
              <a:ext uri="{FF2B5EF4-FFF2-40B4-BE49-F238E27FC236}">
                <a16:creationId xmlns:a16="http://schemas.microsoft.com/office/drawing/2014/main" id="{F20751B3-0C7E-4631-99F1-28E623FDEBF5}"/>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3319842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oscuro">
    <p:bg>
      <p:bgPr>
        <a:solidFill>
          <a:srgbClr val="006B9E"/>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p>
            <a:fld id="{287F129E-E1C1-4D05-A473-986DEC6AB03D}" type="datetimeFigureOut">
              <a:rPr lang="es-CL" smtClean="0"/>
              <a:t>05-11-2024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226228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tx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05-11-2024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spTree>
    <p:extLst>
      <p:ext uri="{BB962C8B-B14F-4D97-AF65-F5344CB8AC3E}">
        <p14:creationId xmlns:p14="http://schemas.microsoft.com/office/powerpoint/2010/main" val="1226132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B9E"/>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73AF9A-EF93-41B1-ACE7-FC216E25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08E90CD-1A31-4184-A152-668FBE1D9F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8751B69-6BA9-4F41-8A8F-FA8ADF792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L" dirty="0"/>
          </a:p>
        </p:txBody>
      </p:sp>
      <p:sp>
        <p:nvSpPr>
          <p:cNvPr id="5" name="Marcador de pie de página 4">
            <a:extLst>
              <a:ext uri="{FF2B5EF4-FFF2-40B4-BE49-F238E27FC236}">
                <a16:creationId xmlns:a16="http://schemas.microsoft.com/office/drawing/2014/main" id="{13225FAA-008D-4589-802A-2E3FC43F3B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Marcador de número de diapositiva 5">
            <a:extLst>
              <a:ext uri="{FF2B5EF4-FFF2-40B4-BE49-F238E27FC236}">
                <a16:creationId xmlns:a16="http://schemas.microsoft.com/office/drawing/2014/main" id="{C3034372-C9CA-48FD-B49E-F5EC8C5E4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85D83-F8BD-467A-97BB-53D4C423F4DB}" type="slidenum">
              <a:rPr lang="es-CL" smtClean="0"/>
              <a:t>‹Nº›</a:t>
            </a:fld>
            <a:endParaRPr lang="es-CL"/>
          </a:p>
        </p:txBody>
      </p:sp>
    </p:spTree>
    <p:extLst>
      <p:ext uri="{BB962C8B-B14F-4D97-AF65-F5344CB8AC3E}">
        <p14:creationId xmlns:p14="http://schemas.microsoft.com/office/powerpoint/2010/main" val="10701158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 id="2147483662" r:id="rId14"/>
    <p:sldLayoutId id="2147483661"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9E970BF0-2A16-0A4A-366A-2FDDB601AD8F}"/>
              </a:ext>
            </a:extLst>
          </p:cNvPr>
          <p:cNvSpPr>
            <a:spLocks noGrp="1"/>
          </p:cNvSpPr>
          <p:nvPr>
            <p:ph type="ctrTitle"/>
          </p:nvPr>
        </p:nvSpPr>
        <p:spPr>
          <a:xfrm>
            <a:off x="5017288" y="726905"/>
            <a:ext cx="6630215" cy="2702095"/>
          </a:xfrm>
        </p:spPr>
        <p:txBody>
          <a:bodyPr>
            <a:normAutofit/>
          </a:bodyPr>
          <a:lstStyle/>
          <a:p>
            <a:r>
              <a:rPr lang="es-CL" sz="8000" dirty="0"/>
              <a:t>Sistemas Operativos.</a:t>
            </a:r>
            <a:endParaRPr lang="es-CL" dirty="0"/>
          </a:p>
        </p:txBody>
      </p:sp>
      <p:sp>
        <p:nvSpPr>
          <p:cNvPr id="9" name="Subtítulo 2">
            <a:extLst>
              <a:ext uri="{FF2B5EF4-FFF2-40B4-BE49-F238E27FC236}">
                <a16:creationId xmlns:a16="http://schemas.microsoft.com/office/drawing/2014/main" id="{9D0ACA91-D1E0-10C2-9D4C-BF2A35C605C7}"/>
              </a:ext>
            </a:extLst>
          </p:cNvPr>
          <p:cNvSpPr>
            <a:spLocks noGrp="1"/>
          </p:cNvSpPr>
          <p:nvPr>
            <p:ph type="subTitle" idx="1"/>
          </p:nvPr>
        </p:nvSpPr>
        <p:spPr>
          <a:xfrm>
            <a:off x="5017288" y="3835152"/>
            <a:ext cx="6630214" cy="1422647"/>
          </a:xfrm>
        </p:spPr>
        <p:txBody>
          <a:bodyPr/>
          <a:lstStyle/>
          <a:p>
            <a:r>
              <a:rPr lang="es-ES" dirty="0"/>
              <a:t>UNIDAD 2: Estructura de Sistemas Operativos</a:t>
            </a:r>
            <a:endParaRPr lang="es-CL" dirty="0"/>
          </a:p>
        </p:txBody>
      </p:sp>
    </p:spTree>
    <p:extLst>
      <p:ext uri="{BB962C8B-B14F-4D97-AF65-F5344CB8AC3E}">
        <p14:creationId xmlns:p14="http://schemas.microsoft.com/office/powerpoint/2010/main" val="3915582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MBR vs GPT</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Un disco en RHEL puede ser dividido en múltiples particiones. </a:t>
            </a:r>
          </a:p>
          <a:p>
            <a:r>
              <a:rPr lang="es-ES" dirty="0">
                <a:solidFill>
                  <a:schemeClr val="accent1"/>
                </a:solidFill>
              </a:rPr>
              <a:t>Como se mencionó anteriormente, la información de particiones queda en un pequeño sector que es leído al momento de </a:t>
            </a:r>
            <a:r>
              <a:rPr lang="es-ES" dirty="0" err="1">
                <a:solidFill>
                  <a:schemeClr val="accent1"/>
                </a:solidFill>
              </a:rPr>
              <a:t>Booteo</a:t>
            </a:r>
            <a:r>
              <a:rPr lang="es-ES" dirty="0">
                <a:solidFill>
                  <a:schemeClr val="accent1"/>
                </a:solidFill>
              </a:rPr>
              <a:t>. </a:t>
            </a:r>
          </a:p>
          <a:p>
            <a:r>
              <a:rPr lang="es-ES" dirty="0">
                <a:solidFill>
                  <a:schemeClr val="accent1"/>
                </a:solidFill>
              </a:rPr>
              <a:t>Este sector es conocido como MBR o GPT</a:t>
            </a:r>
          </a:p>
          <a:p>
            <a:endParaRPr lang="es-CL" dirty="0"/>
          </a:p>
        </p:txBody>
      </p:sp>
      <p:pic>
        <p:nvPicPr>
          <p:cNvPr id="4" name="Picture 2" descr="Resultado de imagen para disco duro">
            <a:extLst>
              <a:ext uri="{FF2B5EF4-FFF2-40B4-BE49-F238E27FC236}">
                <a16:creationId xmlns:a16="http://schemas.microsoft.com/office/drawing/2014/main" id="{D2A2380F-115B-4EB5-B562-1DE53685E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7795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237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MBR vs GPT</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MBR es utilizado en equipos que estén basados en BIOS/CMOS.</a:t>
            </a:r>
          </a:p>
          <a:p>
            <a:r>
              <a:rPr lang="es-ES" dirty="0">
                <a:solidFill>
                  <a:schemeClr val="accent1"/>
                </a:solidFill>
              </a:rPr>
              <a:t>Considerado actualmente como </a:t>
            </a:r>
            <a:r>
              <a:rPr lang="es-ES" dirty="0" err="1">
                <a:solidFill>
                  <a:schemeClr val="accent1"/>
                </a:solidFill>
              </a:rPr>
              <a:t>Legacy</a:t>
            </a:r>
            <a:r>
              <a:rPr lang="es-ES" dirty="0">
                <a:solidFill>
                  <a:schemeClr val="accent1"/>
                </a:solidFill>
              </a:rPr>
              <a:t>.</a:t>
            </a:r>
          </a:p>
          <a:p>
            <a:r>
              <a:rPr lang="es-ES" dirty="0">
                <a:solidFill>
                  <a:schemeClr val="accent1"/>
                </a:solidFill>
              </a:rPr>
              <a:t>Todavía soportado por equipos/placas nuevas.</a:t>
            </a:r>
          </a:p>
          <a:p>
            <a:r>
              <a:rPr lang="es-ES" dirty="0">
                <a:solidFill>
                  <a:schemeClr val="accent1"/>
                </a:solidFill>
              </a:rPr>
              <a:t>Soporta hasta discos duros de 2TB. Debido a que funciona con 32bits.</a:t>
            </a:r>
          </a:p>
          <a:p>
            <a:r>
              <a:rPr lang="es-ES" dirty="0">
                <a:solidFill>
                  <a:schemeClr val="accent1"/>
                </a:solidFill>
              </a:rPr>
              <a:t>Límite de solo 4 Particiones Primarias/Extendidas.</a:t>
            </a:r>
          </a:p>
          <a:p>
            <a:endParaRPr lang="es-CL" dirty="0"/>
          </a:p>
        </p:txBody>
      </p:sp>
      <p:pic>
        <p:nvPicPr>
          <p:cNvPr id="1026" name="Picture 2">
            <a:extLst>
              <a:ext uri="{FF2B5EF4-FFF2-40B4-BE49-F238E27FC236}">
                <a16:creationId xmlns:a16="http://schemas.microsoft.com/office/drawing/2014/main" id="{C2C96975-049B-481B-8C4B-570E42721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781" y="4407392"/>
            <a:ext cx="6496439" cy="197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13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MBR vs GPT</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a:xfrm>
            <a:off x="838200" y="1114425"/>
            <a:ext cx="6656109" cy="5062538"/>
          </a:xfrm>
        </p:spPr>
        <p:txBody>
          <a:bodyPr>
            <a:normAutofit fontScale="92500"/>
          </a:bodyPr>
          <a:lstStyle/>
          <a:p>
            <a:r>
              <a:rPr lang="es-ES" dirty="0">
                <a:solidFill>
                  <a:schemeClr val="accent1"/>
                </a:solidFill>
              </a:rPr>
              <a:t>GPT es un estándar más moderno y utilizado en sistemas basados en UEFI.</a:t>
            </a:r>
          </a:p>
          <a:p>
            <a:r>
              <a:rPr lang="es-ES" dirty="0">
                <a:solidFill>
                  <a:schemeClr val="accent1"/>
                </a:solidFill>
              </a:rPr>
              <a:t>Múltiples ventajas y manejo de información con respecto a MBR.</a:t>
            </a:r>
          </a:p>
          <a:p>
            <a:r>
              <a:rPr lang="es-ES" dirty="0">
                <a:solidFill>
                  <a:schemeClr val="accent1"/>
                </a:solidFill>
              </a:rPr>
              <a:t>Soportado en su totalidad en equipos, 2012 en adelante.</a:t>
            </a:r>
          </a:p>
          <a:p>
            <a:r>
              <a:rPr lang="es-ES" dirty="0">
                <a:solidFill>
                  <a:schemeClr val="accent1"/>
                </a:solidFill>
              </a:rPr>
              <a:t>Soporta discos duros de + 2TB. Debido a que funciona con 64bits.</a:t>
            </a:r>
          </a:p>
          <a:p>
            <a:r>
              <a:rPr lang="es-ES" dirty="0">
                <a:solidFill>
                  <a:schemeClr val="accent1"/>
                </a:solidFill>
              </a:rPr>
              <a:t>Tope teórico es de 9.44ZB (1ZB = 1 billón de TB)</a:t>
            </a:r>
          </a:p>
          <a:p>
            <a:r>
              <a:rPr lang="es-ES" dirty="0">
                <a:solidFill>
                  <a:schemeClr val="accent1"/>
                </a:solidFill>
              </a:rPr>
              <a:t>Se pueden realizar hasta 128 Particiones Primarias/Extendidas.</a:t>
            </a:r>
          </a:p>
          <a:p>
            <a:endParaRPr lang="es-CL" dirty="0"/>
          </a:p>
        </p:txBody>
      </p:sp>
      <p:pic>
        <p:nvPicPr>
          <p:cNvPr id="4" name="Picture 2" descr="https://upload.wikimedia.org/wikipedia/commons/thumb/0/07/GUID_Partition_Table_Scheme.svg/400px-GUID_Partition_Table_Scheme.svg.png">
            <a:extLst>
              <a:ext uri="{FF2B5EF4-FFF2-40B4-BE49-F238E27FC236}">
                <a16:creationId xmlns:a16="http://schemas.microsoft.com/office/drawing/2014/main" id="{7285B17A-E0F5-4C12-A531-0D4A96F3E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287" y="1366670"/>
            <a:ext cx="3172408" cy="436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894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MBR vs GPT</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normAutofit fontScale="92500" lnSpcReduction="10000"/>
          </a:bodyPr>
          <a:lstStyle/>
          <a:p>
            <a:r>
              <a:rPr lang="es-ES" dirty="0">
                <a:solidFill>
                  <a:schemeClr val="accent1"/>
                </a:solidFill>
              </a:rPr>
              <a:t>Las particiones están contenidas dentro de los discos duros del sistema.</a:t>
            </a:r>
          </a:p>
          <a:p>
            <a:endParaRPr lang="es-ES" dirty="0">
              <a:solidFill>
                <a:schemeClr val="accent1"/>
              </a:solidFill>
            </a:endParaRPr>
          </a:p>
          <a:p>
            <a:r>
              <a:rPr lang="es-ES" dirty="0">
                <a:solidFill>
                  <a:schemeClr val="accent1"/>
                </a:solidFill>
              </a:rPr>
              <a:t>Las unidades de disco tienen un sistema de identificación dentro del mismo.</a:t>
            </a:r>
          </a:p>
          <a:p>
            <a:endParaRPr lang="es-ES" dirty="0">
              <a:solidFill>
                <a:schemeClr val="accent1"/>
              </a:solidFill>
            </a:endParaRPr>
          </a:p>
          <a:p>
            <a:r>
              <a:rPr lang="es-ES" dirty="0">
                <a:solidFill>
                  <a:schemeClr val="accent1"/>
                </a:solidFill>
              </a:rPr>
              <a:t>La interfaz tiene la forma de archivos de dispositivos de bloque, que se guardan en el directorio /</a:t>
            </a:r>
            <a:r>
              <a:rPr lang="es-ES" dirty="0" err="1">
                <a:solidFill>
                  <a:schemeClr val="accent1"/>
                </a:solidFill>
              </a:rPr>
              <a:t>dev</a:t>
            </a:r>
            <a:r>
              <a:rPr lang="es-ES" dirty="0">
                <a:solidFill>
                  <a:schemeClr val="accent1"/>
                </a:solidFill>
              </a:rPr>
              <a:t>.</a:t>
            </a:r>
          </a:p>
          <a:p>
            <a:endParaRPr lang="es-ES" dirty="0">
              <a:solidFill>
                <a:schemeClr val="accent1"/>
              </a:solidFill>
            </a:endParaRPr>
          </a:p>
          <a:p>
            <a:r>
              <a:rPr lang="es-ES" dirty="0">
                <a:solidFill>
                  <a:schemeClr val="accent1"/>
                </a:solidFill>
              </a:rPr>
              <a:t>El nombre está formado por 3 partes:</a:t>
            </a:r>
          </a:p>
          <a:p>
            <a:pPr lvl="1"/>
            <a:r>
              <a:rPr lang="es-ES" dirty="0">
                <a:solidFill>
                  <a:schemeClr val="accent1"/>
                </a:solidFill>
              </a:rPr>
              <a:t>Un prefijo =&gt; en disco SCSI/SATA es </a:t>
            </a:r>
            <a:r>
              <a:rPr lang="es-ES" dirty="0" err="1">
                <a:solidFill>
                  <a:schemeClr val="accent1"/>
                </a:solidFill>
              </a:rPr>
              <a:t>sd</a:t>
            </a:r>
            <a:endParaRPr lang="es-ES" dirty="0">
              <a:solidFill>
                <a:schemeClr val="accent1"/>
              </a:solidFill>
            </a:endParaRPr>
          </a:p>
          <a:p>
            <a:pPr lvl="1"/>
            <a:r>
              <a:rPr lang="es-ES" dirty="0">
                <a:solidFill>
                  <a:schemeClr val="accent1"/>
                </a:solidFill>
              </a:rPr>
              <a:t>Una especificación de dispositivo de la unidad =&gt; maestro o esclavo.</a:t>
            </a:r>
          </a:p>
          <a:p>
            <a:pPr lvl="1"/>
            <a:r>
              <a:rPr lang="es-ES" dirty="0">
                <a:solidFill>
                  <a:schemeClr val="accent1"/>
                </a:solidFill>
              </a:rPr>
              <a:t>Un número de partición.</a:t>
            </a:r>
          </a:p>
          <a:p>
            <a:endParaRPr lang="es-CL" dirty="0"/>
          </a:p>
        </p:txBody>
      </p:sp>
    </p:spTree>
    <p:extLst>
      <p:ext uri="{BB962C8B-B14F-4D97-AF65-F5344CB8AC3E}">
        <p14:creationId xmlns:p14="http://schemas.microsoft.com/office/powerpoint/2010/main" val="229097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MBR vs GPT</a:t>
            </a:r>
            <a:endParaRPr lang="es-CL" dirty="0"/>
          </a:p>
        </p:txBody>
      </p:sp>
      <p:graphicFrame>
        <p:nvGraphicFramePr>
          <p:cNvPr id="5" name="Group 40">
            <a:extLst>
              <a:ext uri="{FF2B5EF4-FFF2-40B4-BE49-F238E27FC236}">
                <a16:creationId xmlns:a16="http://schemas.microsoft.com/office/drawing/2014/main" id="{71D80408-1BFE-C88B-8CEE-66A10927B96C}"/>
              </a:ext>
            </a:extLst>
          </p:cNvPr>
          <p:cNvGraphicFramePr>
            <a:graphicFrameLocks/>
          </p:cNvGraphicFramePr>
          <p:nvPr>
            <p:extLst>
              <p:ext uri="{D42A27DB-BD31-4B8C-83A1-F6EECF244321}">
                <p14:modId xmlns:p14="http://schemas.microsoft.com/office/powerpoint/2010/main" val="1042307618"/>
              </p:ext>
            </p:extLst>
          </p:nvPr>
        </p:nvGraphicFramePr>
        <p:xfrm>
          <a:off x="1682685" y="2366465"/>
          <a:ext cx="8229600" cy="2834005"/>
        </p:xfrm>
        <a:graphic>
          <a:graphicData uri="http://schemas.openxmlformats.org/drawingml/2006/table">
            <a:tbl>
              <a:tblPr/>
              <a:tblGrid>
                <a:gridCol w="3163315">
                  <a:extLst>
                    <a:ext uri="{9D8B030D-6E8A-4147-A177-3AD203B41FA5}">
                      <a16:colId xmlns:a16="http://schemas.microsoft.com/office/drawing/2014/main" val="20000"/>
                    </a:ext>
                  </a:extLst>
                </a:gridCol>
                <a:gridCol w="5066285">
                  <a:extLst>
                    <a:ext uri="{9D8B030D-6E8A-4147-A177-3AD203B41FA5}">
                      <a16:colId xmlns:a16="http://schemas.microsoft.com/office/drawing/2014/main" val="20001"/>
                    </a:ext>
                  </a:extLst>
                </a:gridCol>
              </a:tblGrid>
              <a:tr h="822325">
                <a:tc>
                  <a:txBody>
                    <a:bodyPr/>
                    <a:lstStyle>
                      <a:lvl1pPr algn="l">
                        <a:spcBef>
                          <a:spcPct val="20000"/>
                        </a:spcBef>
                        <a:defRPr sz="2800">
                          <a:solidFill>
                            <a:schemeClr val="tx1"/>
                          </a:solidFill>
                          <a:latin typeface="Comic Sans MS" panose="030F0702030302020204" pitchFamily="66" charset="0"/>
                        </a:defRPr>
                      </a:lvl1pPr>
                      <a:lvl2pPr algn="l">
                        <a:spcBef>
                          <a:spcPct val="20000"/>
                        </a:spcBef>
                        <a:buSzPct val="80000"/>
                        <a:defRPr sz="2400">
                          <a:solidFill>
                            <a:schemeClr val="tx1"/>
                          </a:solidFill>
                          <a:latin typeface="Comic Sans MS" panose="030F0702030302020204" pitchFamily="66" charset="0"/>
                        </a:defRPr>
                      </a:lvl2pPr>
                      <a:lvl3pPr algn="l">
                        <a:spcBef>
                          <a:spcPct val="20000"/>
                        </a:spcBef>
                        <a:buSzPct val="80000"/>
                        <a:defRPr sz="2000">
                          <a:solidFill>
                            <a:schemeClr val="tx1"/>
                          </a:solidFill>
                          <a:latin typeface="Comic Sans MS" panose="030F0702030302020204" pitchFamily="66" charset="0"/>
                        </a:defRPr>
                      </a:lvl3pPr>
                      <a:lvl4pPr algn="l">
                        <a:spcBef>
                          <a:spcPct val="20000"/>
                        </a:spcBef>
                        <a:defRPr>
                          <a:solidFill>
                            <a:schemeClr val="tx1"/>
                          </a:solidFill>
                          <a:latin typeface="Comic Sans MS" panose="030F0702030302020204" pitchFamily="66" charset="0"/>
                        </a:defRPr>
                      </a:lvl4pPr>
                      <a:lvl5pPr algn="l">
                        <a:spcBef>
                          <a:spcPct val="20000"/>
                        </a:spcBef>
                        <a:buSzPct val="60000"/>
                        <a:defRPr>
                          <a:solidFill>
                            <a:schemeClr val="tx1"/>
                          </a:solidFill>
                          <a:latin typeface="Comic Sans MS" panose="030F0702030302020204" pitchFamily="66" charset="0"/>
                        </a:defRPr>
                      </a:lvl5pPr>
                      <a:lvl6pPr fontAlgn="base">
                        <a:spcBef>
                          <a:spcPct val="20000"/>
                        </a:spcBef>
                        <a:spcAft>
                          <a:spcPct val="0"/>
                        </a:spcAft>
                        <a:buSzPct val="60000"/>
                        <a:defRPr>
                          <a:solidFill>
                            <a:schemeClr val="tx1"/>
                          </a:solidFill>
                          <a:latin typeface="Comic Sans MS" panose="030F0702030302020204" pitchFamily="66" charset="0"/>
                        </a:defRPr>
                      </a:lvl6pPr>
                      <a:lvl7pPr fontAlgn="base">
                        <a:spcBef>
                          <a:spcPct val="20000"/>
                        </a:spcBef>
                        <a:spcAft>
                          <a:spcPct val="0"/>
                        </a:spcAft>
                        <a:buSzPct val="60000"/>
                        <a:defRPr>
                          <a:solidFill>
                            <a:schemeClr val="tx1"/>
                          </a:solidFill>
                          <a:latin typeface="Comic Sans MS" panose="030F0702030302020204" pitchFamily="66" charset="0"/>
                        </a:defRPr>
                      </a:lvl7pPr>
                      <a:lvl8pPr fontAlgn="base">
                        <a:spcBef>
                          <a:spcPct val="20000"/>
                        </a:spcBef>
                        <a:spcAft>
                          <a:spcPct val="0"/>
                        </a:spcAft>
                        <a:buSzPct val="60000"/>
                        <a:defRPr>
                          <a:solidFill>
                            <a:schemeClr val="tx1"/>
                          </a:solidFill>
                          <a:latin typeface="Comic Sans MS" panose="030F0702030302020204" pitchFamily="66" charset="0"/>
                        </a:defRPr>
                      </a:lvl8pPr>
                      <a:lvl9pPr fontAlgn="base">
                        <a:spcBef>
                          <a:spcPct val="20000"/>
                        </a:spcBef>
                        <a:spcAft>
                          <a:spcPct val="0"/>
                        </a:spcAft>
                        <a:buSzPct val="60000"/>
                        <a:defRPr>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ES_tradnl" altLang="es-CL" sz="2000" b="1" i="0" u="none" strike="noStrike" cap="none" normalizeH="0" baseline="0" dirty="0">
                          <a:ln>
                            <a:noFill/>
                          </a:ln>
                          <a:solidFill>
                            <a:schemeClr val="accent1"/>
                          </a:solidFill>
                          <a:effectLst/>
                          <a:latin typeface="+mn-lt"/>
                        </a:rPr>
                        <a:t>Nombre del dispositivo</a:t>
                      </a:r>
                      <a:endParaRPr kumimoji="0" lang="es-ES" altLang="es-CL" sz="2000" b="1" i="0" u="none" strike="noStrike" cap="none" normalizeH="0" baseline="0" dirty="0">
                        <a:ln>
                          <a:noFill/>
                        </a:ln>
                        <a:solidFill>
                          <a:schemeClr val="accent1"/>
                        </a:solidFill>
                        <a:effectLst/>
                        <a:latin typeface="+mn-lt"/>
                      </a:endParaRPr>
                    </a:p>
                  </a:txBody>
                  <a:tcPr marL="95647" marR="956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Comic Sans MS" panose="030F0702030302020204" pitchFamily="66" charset="0"/>
                        </a:defRPr>
                      </a:lvl1pPr>
                      <a:lvl2pPr algn="l">
                        <a:spcBef>
                          <a:spcPct val="20000"/>
                        </a:spcBef>
                        <a:buSzPct val="80000"/>
                        <a:defRPr sz="2400">
                          <a:solidFill>
                            <a:schemeClr val="tx1"/>
                          </a:solidFill>
                          <a:latin typeface="Comic Sans MS" panose="030F0702030302020204" pitchFamily="66" charset="0"/>
                        </a:defRPr>
                      </a:lvl2pPr>
                      <a:lvl3pPr algn="l">
                        <a:spcBef>
                          <a:spcPct val="20000"/>
                        </a:spcBef>
                        <a:buSzPct val="80000"/>
                        <a:defRPr sz="2000">
                          <a:solidFill>
                            <a:schemeClr val="tx1"/>
                          </a:solidFill>
                          <a:latin typeface="Comic Sans MS" panose="030F0702030302020204" pitchFamily="66" charset="0"/>
                        </a:defRPr>
                      </a:lvl3pPr>
                      <a:lvl4pPr algn="l">
                        <a:spcBef>
                          <a:spcPct val="20000"/>
                        </a:spcBef>
                        <a:defRPr>
                          <a:solidFill>
                            <a:schemeClr val="tx1"/>
                          </a:solidFill>
                          <a:latin typeface="Comic Sans MS" panose="030F0702030302020204" pitchFamily="66" charset="0"/>
                        </a:defRPr>
                      </a:lvl4pPr>
                      <a:lvl5pPr algn="l">
                        <a:spcBef>
                          <a:spcPct val="20000"/>
                        </a:spcBef>
                        <a:buSzPct val="60000"/>
                        <a:defRPr>
                          <a:solidFill>
                            <a:schemeClr val="tx1"/>
                          </a:solidFill>
                          <a:latin typeface="Comic Sans MS" panose="030F0702030302020204" pitchFamily="66" charset="0"/>
                        </a:defRPr>
                      </a:lvl5pPr>
                      <a:lvl6pPr fontAlgn="base">
                        <a:spcBef>
                          <a:spcPct val="20000"/>
                        </a:spcBef>
                        <a:spcAft>
                          <a:spcPct val="0"/>
                        </a:spcAft>
                        <a:buSzPct val="60000"/>
                        <a:defRPr>
                          <a:solidFill>
                            <a:schemeClr val="tx1"/>
                          </a:solidFill>
                          <a:latin typeface="Comic Sans MS" panose="030F0702030302020204" pitchFamily="66" charset="0"/>
                        </a:defRPr>
                      </a:lvl6pPr>
                      <a:lvl7pPr fontAlgn="base">
                        <a:spcBef>
                          <a:spcPct val="20000"/>
                        </a:spcBef>
                        <a:spcAft>
                          <a:spcPct val="0"/>
                        </a:spcAft>
                        <a:buSzPct val="60000"/>
                        <a:defRPr>
                          <a:solidFill>
                            <a:schemeClr val="tx1"/>
                          </a:solidFill>
                          <a:latin typeface="Comic Sans MS" panose="030F0702030302020204" pitchFamily="66" charset="0"/>
                        </a:defRPr>
                      </a:lvl7pPr>
                      <a:lvl8pPr fontAlgn="base">
                        <a:spcBef>
                          <a:spcPct val="20000"/>
                        </a:spcBef>
                        <a:spcAft>
                          <a:spcPct val="0"/>
                        </a:spcAft>
                        <a:buSzPct val="60000"/>
                        <a:defRPr>
                          <a:solidFill>
                            <a:schemeClr val="tx1"/>
                          </a:solidFill>
                          <a:latin typeface="Comic Sans MS" panose="030F0702030302020204" pitchFamily="66" charset="0"/>
                        </a:defRPr>
                      </a:lvl8pPr>
                      <a:lvl9pPr fontAlgn="base">
                        <a:spcBef>
                          <a:spcPct val="20000"/>
                        </a:spcBef>
                        <a:spcAft>
                          <a:spcPct val="0"/>
                        </a:spcAft>
                        <a:buSzPct val="60000"/>
                        <a:defRPr>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ES_tradnl" altLang="es-CL" sz="2000" b="1" i="0" u="none" strike="noStrike" cap="none" normalizeH="0" baseline="0">
                          <a:ln>
                            <a:noFill/>
                          </a:ln>
                          <a:solidFill>
                            <a:schemeClr val="accent1"/>
                          </a:solidFill>
                          <a:effectLst/>
                          <a:latin typeface="+mn-lt"/>
                        </a:rPr>
                        <a:t>Dispositivo especificado</a:t>
                      </a:r>
                      <a:endParaRPr kumimoji="0" lang="es-ES" altLang="es-CL" sz="2000" b="1" i="0" u="none" strike="noStrike" cap="none" normalizeH="0" baseline="0">
                        <a:ln>
                          <a:noFill/>
                        </a:ln>
                        <a:solidFill>
                          <a:schemeClr val="accent1"/>
                        </a:solidFill>
                        <a:effectLst/>
                        <a:latin typeface="+mn-lt"/>
                      </a:endParaRPr>
                    </a:p>
                  </a:txBody>
                  <a:tcPr marL="95647" marR="956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3913">
                <a:tc>
                  <a:txBody>
                    <a:bodyPr/>
                    <a:lstStyle>
                      <a:lvl1pPr algn="l">
                        <a:spcBef>
                          <a:spcPct val="20000"/>
                        </a:spcBef>
                        <a:defRPr sz="2800">
                          <a:solidFill>
                            <a:schemeClr val="tx1"/>
                          </a:solidFill>
                          <a:latin typeface="Comic Sans MS" panose="030F0702030302020204" pitchFamily="66" charset="0"/>
                        </a:defRPr>
                      </a:lvl1pPr>
                      <a:lvl2pPr algn="l">
                        <a:spcBef>
                          <a:spcPct val="20000"/>
                        </a:spcBef>
                        <a:buSzPct val="80000"/>
                        <a:defRPr sz="2400">
                          <a:solidFill>
                            <a:schemeClr val="tx1"/>
                          </a:solidFill>
                          <a:latin typeface="Comic Sans MS" panose="030F0702030302020204" pitchFamily="66" charset="0"/>
                        </a:defRPr>
                      </a:lvl2pPr>
                      <a:lvl3pPr algn="l">
                        <a:spcBef>
                          <a:spcPct val="20000"/>
                        </a:spcBef>
                        <a:buSzPct val="80000"/>
                        <a:defRPr sz="2000">
                          <a:solidFill>
                            <a:schemeClr val="tx1"/>
                          </a:solidFill>
                          <a:latin typeface="Comic Sans MS" panose="030F0702030302020204" pitchFamily="66" charset="0"/>
                        </a:defRPr>
                      </a:lvl3pPr>
                      <a:lvl4pPr algn="l">
                        <a:spcBef>
                          <a:spcPct val="20000"/>
                        </a:spcBef>
                        <a:defRPr>
                          <a:solidFill>
                            <a:schemeClr val="tx1"/>
                          </a:solidFill>
                          <a:latin typeface="Comic Sans MS" panose="030F0702030302020204" pitchFamily="66" charset="0"/>
                        </a:defRPr>
                      </a:lvl4pPr>
                      <a:lvl5pPr algn="l">
                        <a:spcBef>
                          <a:spcPct val="20000"/>
                        </a:spcBef>
                        <a:buSzPct val="60000"/>
                        <a:defRPr>
                          <a:solidFill>
                            <a:schemeClr val="tx1"/>
                          </a:solidFill>
                          <a:latin typeface="Comic Sans MS" panose="030F0702030302020204" pitchFamily="66" charset="0"/>
                        </a:defRPr>
                      </a:lvl5pPr>
                      <a:lvl6pPr fontAlgn="base">
                        <a:spcBef>
                          <a:spcPct val="20000"/>
                        </a:spcBef>
                        <a:spcAft>
                          <a:spcPct val="0"/>
                        </a:spcAft>
                        <a:buSzPct val="60000"/>
                        <a:defRPr>
                          <a:solidFill>
                            <a:schemeClr val="tx1"/>
                          </a:solidFill>
                          <a:latin typeface="Comic Sans MS" panose="030F0702030302020204" pitchFamily="66" charset="0"/>
                        </a:defRPr>
                      </a:lvl6pPr>
                      <a:lvl7pPr fontAlgn="base">
                        <a:spcBef>
                          <a:spcPct val="20000"/>
                        </a:spcBef>
                        <a:spcAft>
                          <a:spcPct val="0"/>
                        </a:spcAft>
                        <a:buSzPct val="60000"/>
                        <a:defRPr>
                          <a:solidFill>
                            <a:schemeClr val="tx1"/>
                          </a:solidFill>
                          <a:latin typeface="Comic Sans MS" panose="030F0702030302020204" pitchFamily="66" charset="0"/>
                        </a:defRPr>
                      </a:lvl7pPr>
                      <a:lvl8pPr fontAlgn="base">
                        <a:spcBef>
                          <a:spcPct val="20000"/>
                        </a:spcBef>
                        <a:spcAft>
                          <a:spcPct val="0"/>
                        </a:spcAft>
                        <a:buSzPct val="60000"/>
                        <a:defRPr>
                          <a:solidFill>
                            <a:schemeClr val="tx1"/>
                          </a:solidFill>
                          <a:latin typeface="Comic Sans MS" panose="030F0702030302020204" pitchFamily="66" charset="0"/>
                        </a:defRPr>
                      </a:lvl8pPr>
                      <a:lvl9pPr fontAlgn="base">
                        <a:spcBef>
                          <a:spcPct val="20000"/>
                        </a:spcBef>
                        <a:spcAft>
                          <a:spcPct val="0"/>
                        </a:spcAft>
                        <a:buSzPct val="60000"/>
                        <a:defRPr>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_tradnl" altLang="es-CL" sz="2000" b="1" i="0" u="none" strike="noStrike" cap="none" normalizeH="0" baseline="0" dirty="0">
                          <a:ln>
                            <a:noFill/>
                          </a:ln>
                          <a:solidFill>
                            <a:schemeClr val="accent1"/>
                          </a:solidFill>
                          <a:effectLst/>
                          <a:latin typeface="+mn-lt"/>
                        </a:rPr>
                        <a:t>sda1</a:t>
                      </a:r>
                      <a:endParaRPr kumimoji="0" lang="es-ES" altLang="es-CL" sz="2000" b="1" i="0" u="none" strike="noStrike" cap="none" normalizeH="0" baseline="0" dirty="0">
                        <a:ln>
                          <a:noFill/>
                        </a:ln>
                        <a:solidFill>
                          <a:schemeClr val="accent1"/>
                        </a:solidFill>
                        <a:effectLst/>
                        <a:latin typeface="+mn-lt"/>
                      </a:endParaRPr>
                    </a:p>
                  </a:txBody>
                  <a:tcPr marL="95647" marR="956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Comic Sans MS" panose="030F0702030302020204" pitchFamily="66" charset="0"/>
                        </a:defRPr>
                      </a:lvl1pPr>
                      <a:lvl2pPr algn="l">
                        <a:spcBef>
                          <a:spcPct val="20000"/>
                        </a:spcBef>
                        <a:buSzPct val="80000"/>
                        <a:defRPr sz="2400">
                          <a:solidFill>
                            <a:schemeClr val="tx1"/>
                          </a:solidFill>
                          <a:latin typeface="Comic Sans MS" panose="030F0702030302020204" pitchFamily="66" charset="0"/>
                        </a:defRPr>
                      </a:lvl2pPr>
                      <a:lvl3pPr algn="l">
                        <a:spcBef>
                          <a:spcPct val="20000"/>
                        </a:spcBef>
                        <a:buSzPct val="80000"/>
                        <a:defRPr sz="2000">
                          <a:solidFill>
                            <a:schemeClr val="tx1"/>
                          </a:solidFill>
                          <a:latin typeface="Comic Sans MS" panose="030F0702030302020204" pitchFamily="66" charset="0"/>
                        </a:defRPr>
                      </a:lvl3pPr>
                      <a:lvl4pPr algn="l">
                        <a:spcBef>
                          <a:spcPct val="20000"/>
                        </a:spcBef>
                        <a:defRPr>
                          <a:solidFill>
                            <a:schemeClr val="tx1"/>
                          </a:solidFill>
                          <a:latin typeface="Comic Sans MS" panose="030F0702030302020204" pitchFamily="66" charset="0"/>
                        </a:defRPr>
                      </a:lvl4pPr>
                      <a:lvl5pPr algn="l">
                        <a:spcBef>
                          <a:spcPct val="20000"/>
                        </a:spcBef>
                        <a:buSzPct val="60000"/>
                        <a:defRPr>
                          <a:solidFill>
                            <a:schemeClr val="tx1"/>
                          </a:solidFill>
                          <a:latin typeface="Comic Sans MS" panose="030F0702030302020204" pitchFamily="66" charset="0"/>
                        </a:defRPr>
                      </a:lvl5pPr>
                      <a:lvl6pPr fontAlgn="base">
                        <a:spcBef>
                          <a:spcPct val="20000"/>
                        </a:spcBef>
                        <a:spcAft>
                          <a:spcPct val="0"/>
                        </a:spcAft>
                        <a:buSzPct val="60000"/>
                        <a:defRPr>
                          <a:solidFill>
                            <a:schemeClr val="tx1"/>
                          </a:solidFill>
                          <a:latin typeface="Comic Sans MS" panose="030F0702030302020204" pitchFamily="66" charset="0"/>
                        </a:defRPr>
                      </a:lvl6pPr>
                      <a:lvl7pPr fontAlgn="base">
                        <a:spcBef>
                          <a:spcPct val="20000"/>
                        </a:spcBef>
                        <a:spcAft>
                          <a:spcPct val="0"/>
                        </a:spcAft>
                        <a:buSzPct val="60000"/>
                        <a:defRPr>
                          <a:solidFill>
                            <a:schemeClr val="tx1"/>
                          </a:solidFill>
                          <a:latin typeface="Comic Sans MS" panose="030F0702030302020204" pitchFamily="66" charset="0"/>
                        </a:defRPr>
                      </a:lvl7pPr>
                      <a:lvl8pPr fontAlgn="base">
                        <a:spcBef>
                          <a:spcPct val="20000"/>
                        </a:spcBef>
                        <a:spcAft>
                          <a:spcPct val="0"/>
                        </a:spcAft>
                        <a:buSzPct val="60000"/>
                        <a:defRPr>
                          <a:solidFill>
                            <a:schemeClr val="tx1"/>
                          </a:solidFill>
                          <a:latin typeface="Comic Sans MS" panose="030F0702030302020204" pitchFamily="66" charset="0"/>
                        </a:defRPr>
                      </a:lvl8pPr>
                      <a:lvl9pPr fontAlgn="base">
                        <a:spcBef>
                          <a:spcPct val="20000"/>
                        </a:spcBef>
                        <a:spcAft>
                          <a:spcPct val="0"/>
                        </a:spcAft>
                        <a:buSzPct val="60000"/>
                        <a:defRPr>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_tradnl" altLang="es-CL" sz="2000" b="0" i="0" u="none" strike="noStrike" cap="none" normalizeH="0" baseline="0" dirty="0">
                          <a:ln>
                            <a:noFill/>
                          </a:ln>
                          <a:solidFill>
                            <a:schemeClr val="accent1"/>
                          </a:solidFill>
                          <a:effectLst/>
                          <a:latin typeface="+mn-lt"/>
                        </a:rPr>
                        <a:t>La primera partición de una unidad SCSI/SATA en el primer disco físico del sistema</a:t>
                      </a:r>
                      <a:endParaRPr kumimoji="0" lang="es-ES" altLang="es-CL" sz="2000" b="0" i="0" u="none" strike="noStrike" cap="none" normalizeH="0" baseline="0" dirty="0">
                        <a:ln>
                          <a:noFill/>
                        </a:ln>
                        <a:solidFill>
                          <a:schemeClr val="accent1"/>
                        </a:solidFill>
                        <a:effectLst/>
                        <a:latin typeface="+mn-lt"/>
                      </a:endParaRPr>
                    </a:p>
                  </a:txBody>
                  <a:tcPr marL="95647" marR="956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2325">
                <a:tc>
                  <a:txBody>
                    <a:bodyPr/>
                    <a:lstStyle>
                      <a:lvl1pPr algn="l">
                        <a:spcBef>
                          <a:spcPct val="20000"/>
                        </a:spcBef>
                        <a:defRPr sz="2800">
                          <a:solidFill>
                            <a:schemeClr val="tx1"/>
                          </a:solidFill>
                          <a:latin typeface="Comic Sans MS" panose="030F0702030302020204" pitchFamily="66" charset="0"/>
                        </a:defRPr>
                      </a:lvl1pPr>
                      <a:lvl2pPr algn="l">
                        <a:spcBef>
                          <a:spcPct val="20000"/>
                        </a:spcBef>
                        <a:buSzPct val="80000"/>
                        <a:defRPr sz="2400">
                          <a:solidFill>
                            <a:schemeClr val="tx1"/>
                          </a:solidFill>
                          <a:latin typeface="Comic Sans MS" panose="030F0702030302020204" pitchFamily="66" charset="0"/>
                        </a:defRPr>
                      </a:lvl2pPr>
                      <a:lvl3pPr algn="l">
                        <a:spcBef>
                          <a:spcPct val="20000"/>
                        </a:spcBef>
                        <a:buSzPct val="80000"/>
                        <a:defRPr sz="2000">
                          <a:solidFill>
                            <a:schemeClr val="tx1"/>
                          </a:solidFill>
                          <a:latin typeface="Comic Sans MS" panose="030F0702030302020204" pitchFamily="66" charset="0"/>
                        </a:defRPr>
                      </a:lvl3pPr>
                      <a:lvl4pPr algn="l">
                        <a:spcBef>
                          <a:spcPct val="20000"/>
                        </a:spcBef>
                        <a:defRPr>
                          <a:solidFill>
                            <a:schemeClr val="tx1"/>
                          </a:solidFill>
                          <a:latin typeface="Comic Sans MS" panose="030F0702030302020204" pitchFamily="66" charset="0"/>
                        </a:defRPr>
                      </a:lvl4pPr>
                      <a:lvl5pPr algn="l">
                        <a:spcBef>
                          <a:spcPct val="20000"/>
                        </a:spcBef>
                        <a:buSzPct val="60000"/>
                        <a:defRPr>
                          <a:solidFill>
                            <a:schemeClr val="tx1"/>
                          </a:solidFill>
                          <a:latin typeface="Comic Sans MS" panose="030F0702030302020204" pitchFamily="66" charset="0"/>
                        </a:defRPr>
                      </a:lvl5pPr>
                      <a:lvl6pPr fontAlgn="base">
                        <a:spcBef>
                          <a:spcPct val="20000"/>
                        </a:spcBef>
                        <a:spcAft>
                          <a:spcPct val="0"/>
                        </a:spcAft>
                        <a:buSzPct val="60000"/>
                        <a:defRPr>
                          <a:solidFill>
                            <a:schemeClr val="tx1"/>
                          </a:solidFill>
                          <a:latin typeface="Comic Sans MS" panose="030F0702030302020204" pitchFamily="66" charset="0"/>
                        </a:defRPr>
                      </a:lvl6pPr>
                      <a:lvl7pPr fontAlgn="base">
                        <a:spcBef>
                          <a:spcPct val="20000"/>
                        </a:spcBef>
                        <a:spcAft>
                          <a:spcPct val="0"/>
                        </a:spcAft>
                        <a:buSzPct val="60000"/>
                        <a:defRPr>
                          <a:solidFill>
                            <a:schemeClr val="tx1"/>
                          </a:solidFill>
                          <a:latin typeface="Comic Sans MS" panose="030F0702030302020204" pitchFamily="66" charset="0"/>
                        </a:defRPr>
                      </a:lvl7pPr>
                      <a:lvl8pPr fontAlgn="base">
                        <a:spcBef>
                          <a:spcPct val="20000"/>
                        </a:spcBef>
                        <a:spcAft>
                          <a:spcPct val="0"/>
                        </a:spcAft>
                        <a:buSzPct val="60000"/>
                        <a:defRPr>
                          <a:solidFill>
                            <a:schemeClr val="tx1"/>
                          </a:solidFill>
                          <a:latin typeface="Comic Sans MS" panose="030F0702030302020204" pitchFamily="66" charset="0"/>
                        </a:defRPr>
                      </a:lvl8pPr>
                      <a:lvl9pPr fontAlgn="base">
                        <a:spcBef>
                          <a:spcPct val="20000"/>
                        </a:spcBef>
                        <a:spcAft>
                          <a:spcPct val="0"/>
                        </a:spcAft>
                        <a:buSzPct val="60000"/>
                        <a:defRPr>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_tradnl" altLang="es-CL" sz="2000" b="1" i="0" u="none" strike="noStrike" cap="none" normalizeH="0" baseline="0" dirty="0">
                          <a:ln>
                            <a:noFill/>
                          </a:ln>
                          <a:solidFill>
                            <a:schemeClr val="accent1"/>
                          </a:solidFill>
                          <a:effectLst/>
                          <a:latin typeface="+mn-lt"/>
                        </a:rPr>
                        <a:t>sdd3</a:t>
                      </a:r>
                      <a:endParaRPr kumimoji="0" lang="es-ES" altLang="es-CL" sz="2000" b="1" i="0" u="none" strike="noStrike" cap="none" normalizeH="0" baseline="0" dirty="0">
                        <a:ln>
                          <a:noFill/>
                        </a:ln>
                        <a:solidFill>
                          <a:schemeClr val="accent1"/>
                        </a:solidFill>
                        <a:effectLst/>
                        <a:latin typeface="+mn-lt"/>
                      </a:endParaRPr>
                    </a:p>
                  </a:txBody>
                  <a:tcPr marL="95647" marR="956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Comic Sans MS" panose="030F0702030302020204" pitchFamily="66" charset="0"/>
                        </a:defRPr>
                      </a:lvl1pPr>
                      <a:lvl2pPr algn="l">
                        <a:spcBef>
                          <a:spcPct val="20000"/>
                        </a:spcBef>
                        <a:buSzPct val="80000"/>
                        <a:defRPr sz="2400">
                          <a:solidFill>
                            <a:schemeClr val="tx1"/>
                          </a:solidFill>
                          <a:latin typeface="Comic Sans MS" panose="030F0702030302020204" pitchFamily="66" charset="0"/>
                        </a:defRPr>
                      </a:lvl2pPr>
                      <a:lvl3pPr algn="l">
                        <a:spcBef>
                          <a:spcPct val="20000"/>
                        </a:spcBef>
                        <a:buSzPct val="80000"/>
                        <a:defRPr sz="2000">
                          <a:solidFill>
                            <a:schemeClr val="tx1"/>
                          </a:solidFill>
                          <a:latin typeface="Comic Sans MS" panose="030F0702030302020204" pitchFamily="66" charset="0"/>
                        </a:defRPr>
                      </a:lvl3pPr>
                      <a:lvl4pPr algn="l">
                        <a:spcBef>
                          <a:spcPct val="20000"/>
                        </a:spcBef>
                        <a:defRPr>
                          <a:solidFill>
                            <a:schemeClr val="tx1"/>
                          </a:solidFill>
                          <a:latin typeface="Comic Sans MS" panose="030F0702030302020204" pitchFamily="66" charset="0"/>
                        </a:defRPr>
                      </a:lvl4pPr>
                      <a:lvl5pPr algn="l">
                        <a:spcBef>
                          <a:spcPct val="20000"/>
                        </a:spcBef>
                        <a:buSzPct val="60000"/>
                        <a:defRPr>
                          <a:solidFill>
                            <a:schemeClr val="tx1"/>
                          </a:solidFill>
                          <a:latin typeface="Comic Sans MS" panose="030F0702030302020204" pitchFamily="66" charset="0"/>
                        </a:defRPr>
                      </a:lvl5pPr>
                      <a:lvl6pPr fontAlgn="base">
                        <a:spcBef>
                          <a:spcPct val="20000"/>
                        </a:spcBef>
                        <a:spcAft>
                          <a:spcPct val="0"/>
                        </a:spcAft>
                        <a:buSzPct val="60000"/>
                        <a:defRPr>
                          <a:solidFill>
                            <a:schemeClr val="tx1"/>
                          </a:solidFill>
                          <a:latin typeface="Comic Sans MS" panose="030F0702030302020204" pitchFamily="66" charset="0"/>
                        </a:defRPr>
                      </a:lvl6pPr>
                      <a:lvl7pPr fontAlgn="base">
                        <a:spcBef>
                          <a:spcPct val="20000"/>
                        </a:spcBef>
                        <a:spcAft>
                          <a:spcPct val="0"/>
                        </a:spcAft>
                        <a:buSzPct val="60000"/>
                        <a:defRPr>
                          <a:solidFill>
                            <a:schemeClr val="tx1"/>
                          </a:solidFill>
                          <a:latin typeface="Comic Sans MS" panose="030F0702030302020204" pitchFamily="66" charset="0"/>
                        </a:defRPr>
                      </a:lvl7pPr>
                      <a:lvl8pPr fontAlgn="base">
                        <a:spcBef>
                          <a:spcPct val="20000"/>
                        </a:spcBef>
                        <a:spcAft>
                          <a:spcPct val="0"/>
                        </a:spcAft>
                        <a:buSzPct val="60000"/>
                        <a:defRPr>
                          <a:solidFill>
                            <a:schemeClr val="tx1"/>
                          </a:solidFill>
                          <a:latin typeface="Comic Sans MS" panose="030F0702030302020204" pitchFamily="66" charset="0"/>
                        </a:defRPr>
                      </a:lvl8pPr>
                      <a:lvl9pPr fontAlgn="base">
                        <a:spcBef>
                          <a:spcPct val="20000"/>
                        </a:spcBef>
                        <a:spcAft>
                          <a:spcPct val="0"/>
                        </a:spcAft>
                        <a:buSzPct val="60000"/>
                        <a:defRPr>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_tradnl" altLang="es-CL" sz="2000" b="0" i="0" u="none" strike="noStrike" cap="none" normalizeH="0" baseline="0" dirty="0">
                          <a:ln>
                            <a:noFill/>
                          </a:ln>
                          <a:solidFill>
                            <a:schemeClr val="accent1"/>
                          </a:solidFill>
                          <a:effectLst/>
                          <a:latin typeface="+mn-lt"/>
                        </a:rPr>
                        <a:t>La tercera partición de una unidad SCSI/SATA en el cuarto disco físico del sistema</a:t>
                      </a:r>
                      <a:endParaRPr kumimoji="0" lang="es-ES" altLang="es-CL" sz="2000" b="0" i="0" u="none" strike="noStrike" cap="none" normalizeH="0" baseline="0" dirty="0">
                        <a:ln>
                          <a:noFill/>
                        </a:ln>
                        <a:solidFill>
                          <a:schemeClr val="accent1"/>
                        </a:solidFill>
                        <a:effectLst/>
                        <a:latin typeface="+mn-lt"/>
                      </a:endParaRPr>
                    </a:p>
                  </a:txBody>
                  <a:tcPr marL="95647" marR="956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81786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MBR vs GPT</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Después de instalar Linux, es posible:</a:t>
            </a:r>
          </a:p>
          <a:p>
            <a:pPr lvl="1"/>
            <a:r>
              <a:rPr lang="es-ES" dirty="0">
                <a:solidFill>
                  <a:schemeClr val="accent1"/>
                </a:solidFill>
              </a:rPr>
              <a:t>Visualizar tabla de particiones</a:t>
            </a:r>
          </a:p>
          <a:p>
            <a:pPr lvl="1"/>
            <a:r>
              <a:rPr lang="es-ES" dirty="0">
                <a:solidFill>
                  <a:schemeClr val="accent1"/>
                </a:solidFill>
              </a:rPr>
              <a:t>Cambiar tamaño de particiones</a:t>
            </a:r>
          </a:p>
          <a:p>
            <a:pPr lvl="1"/>
            <a:r>
              <a:rPr lang="es-ES" dirty="0">
                <a:solidFill>
                  <a:schemeClr val="accent1"/>
                </a:solidFill>
              </a:rPr>
              <a:t>Eliminar particiones</a:t>
            </a:r>
          </a:p>
          <a:p>
            <a:pPr lvl="1"/>
            <a:r>
              <a:rPr lang="es-ES" dirty="0">
                <a:solidFill>
                  <a:schemeClr val="accent1"/>
                </a:solidFill>
              </a:rPr>
              <a:t>Añadir particiones</a:t>
            </a:r>
          </a:p>
          <a:p>
            <a:endParaRPr lang="es-ES" dirty="0">
              <a:solidFill>
                <a:schemeClr val="accent1"/>
              </a:solidFill>
            </a:endParaRPr>
          </a:p>
          <a:p>
            <a:r>
              <a:rPr lang="es-ES" dirty="0">
                <a:solidFill>
                  <a:schemeClr val="accent1"/>
                </a:solidFill>
              </a:rPr>
              <a:t>Son tareas que puedes llevar a cabo a través de las utilidades “</a:t>
            </a:r>
            <a:r>
              <a:rPr lang="es-ES" dirty="0" err="1">
                <a:solidFill>
                  <a:schemeClr val="accent1"/>
                </a:solidFill>
              </a:rPr>
              <a:t>parted</a:t>
            </a:r>
            <a:r>
              <a:rPr lang="es-ES" dirty="0">
                <a:solidFill>
                  <a:schemeClr val="accent1"/>
                </a:solidFill>
              </a:rPr>
              <a:t>” o “</a:t>
            </a:r>
            <a:r>
              <a:rPr lang="es-ES" dirty="0" err="1">
                <a:solidFill>
                  <a:schemeClr val="accent1"/>
                </a:solidFill>
              </a:rPr>
              <a:t>fdisk</a:t>
            </a:r>
            <a:r>
              <a:rPr lang="es-ES" dirty="0">
                <a:solidFill>
                  <a:schemeClr val="accent1"/>
                </a:solidFill>
              </a:rPr>
              <a:t>” entre otras.</a:t>
            </a:r>
            <a:endParaRPr lang="es-CL" dirty="0">
              <a:solidFill>
                <a:schemeClr val="accent1"/>
              </a:solidFill>
            </a:endParaRPr>
          </a:p>
        </p:txBody>
      </p:sp>
    </p:spTree>
    <p:extLst>
      <p:ext uri="{BB962C8B-B14F-4D97-AF65-F5344CB8AC3E}">
        <p14:creationId xmlns:p14="http://schemas.microsoft.com/office/powerpoint/2010/main" val="2197599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1407775" cy="5137150"/>
          </a:xfrm>
        </p:spPr>
        <p:txBody>
          <a:bodyPr/>
          <a:lstStyle/>
          <a:p>
            <a:r>
              <a:rPr lang="es-ES" dirty="0">
                <a:solidFill>
                  <a:schemeClr val="accent1"/>
                </a:solidFill>
              </a:rPr>
              <a:t>Al utilizar particiones del tipo MBR, podemos utilizar el comando </a:t>
            </a:r>
            <a:r>
              <a:rPr lang="es-ES" dirty="0" err="1">
                <a:solidFill>
                  <a:schemeClr val="accent1"/>
                </a:solidFill>
              </a:rPr>
              <a:t>fdisk</a:t>
            </a:r>
            <a:r>
              <a:rPr lang="es-ES" dirty="0">
                <a:solidFill>
                  <a:schemeClr val="accent1"/>
                </a:solidFill>
              </a:rPr>
              <a:t> para gestionar y administrar el espacio dentro de nuestra unidad de almacenamiento.</a:t>
            </a:r>
          </a:p>
          <a:p>
            <a:pPr marL="0" indent="0">
              <a:buNone/>
            </a:pPr>
            <a:endParaRPr lang="es-CL" dirty="0"/>
          </a:p>
        </p:txBody>
      </p:sp>
      <p:pic>
        <p:nvPicPr>
          <p:cNvPr id="1026" name="Picture 2" descr="Blog | Binaria">
            <a:extLst>
              <a:ext uri="{FF2B5EF4-FFF2-40B4-BE49-F238E27FC236}">
                <a16:creationId xmlns:a16="http://schemas.microsoft.com/office/drawing/2014/main" id="{EDD00FBC-26D2-4708-B447-5915BD485A1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959" b="92245" l="10000" r="90000">
                        <a14:foregroundMark x1="47167" y1="8163" x2="47167" y2="8163"/>
                        <a14:foregroundMark x1="63000" y1="22041" x2="63000" y2="22041"/>
                        <a14:foregroundMark x1="59000" y1="13265" x2="59000" y2="13265"/>
                        <a14:foregroundMark x1="59833" y1="13878" x2="59833" y2="13878"/>
                        <a14:foregroundMark x1="55167" y1="84898" x2="55167" y2="84898"/>
                        <a14:foregroundMark x1="56417" y1="79592" x2="56417" y2="79592"/>
                        <a14:foregroundMark x1="50000" y1="84898" x2="50000" y2="86327"/>
                        <a14:foregroundMark x1="51917" y1="92245" x2="51917" y2="92245"/>
                        <a14:foregroundMark x1="52833" y1="91633" x2="53250" y2="90612"/>
                        <a14:foregroundMark x1="54083" y1="83673" x2="54667" y2="83265"/>
                        <a14:foregroundMark x1="55750" y1="82041" x2="56333" y2="81224"/>
                      </a14:backgroundRemoval>
                    </a14:imgEffect>
                  </a14:imgLayer>
                </a14:imgProps>
              </a:ext>
              <a:ext uri="{28A0092B-C50C-407E-A947-70E740481C1C}">
                <a14:useLocalDpi xmlns:a14="http://schemas.microsoft.com/office/drawing/2010/main" val="0"/>
              </a:ext>
            </a:extLst>
          </a:blip>
          <a:srcRect/>
          <a:stretch>
            <a:fillRect/>
          </a:stretch>
        </p:blipFill>
        <p:spPr bwMode="auto">
          <a:xfrm>
            <a:off x="2121064" y="2836506"/>
            <a:ext cx="7949873" cy="3246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906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1407775" cy="5137150"/>
          </a:xfrm>
        </p:spPr>
        <p:txBody>
          <a:bodyPr/>
          <a:lstStyle/>
          <a:p>
            <a:r>
              <a:rPr lang="es-CL" dirty="0">
                <a:solidFill>
                  <a:schemeClr val="accent1"/>
                </a:solidFill>
              </a:rPr>
              <a:t>Podremos crear, redimensionar, cambiar, eliminar, mover o cambiar particiones usando el simple menú que brinda. </a:t>
            </a:r>
          </a:p>
          <a:p>
            <a:endParaRPr lang="es-CL" dirty="0">
              <a:solidFill>
                <a:schemeClr val="accent1"/>
              </a:solidFill>
            </a:endParaRPr>
          </a:p>
          <a:p>
            <a:r>
              <a:rPr lang="es-CL" dirty="0">
                <a:solidFill>
                  <a:schemeClr val="accent1"/>
                </a:solidFill>
              </a:rPr>
              <a:t>Su única limitante es que está en 4 particiones primarias máximo por cada disco, y un número de particiones extendidas o lógicas que cambiara de acuerdo al tamaño del disco duro</a:t>
            </a:r>
            <a:r>
              <a:rPr lang="es-ES" dirty="0">
                <a:solidFill>
                  <a:schemeClr val="accent1"/>
                </a:solidFill>
              </a:rPr>
              <a:t>.</a:t>
            </a:r>
          </a:p>
          <a:p>
            <a:endParaRPr lang="es-ES" dirty="0">
              <a:solidFill>
                <a:schemeClr val="accent1"/>
              </a:solidFill>
            </a:endParaRPr>
          </a:p>
          <a:p>
            <a:r>
              <a:rPr lang="es-ES" dirty="0">
                <a:solidFill>
                  <a:schemeClr val="accent1"/>
                </a:solidFill>
              </a:rPr>
              <a:t>Si deseamos realizar particiones extendidas, no debemos utilizar mas de 3 particiones primarias, caso contrario, no nos permitirá la creación de particiones extendidas.</a:t>
            </a:r>
          </a:p>
          <a:p>
            <a:endParaRPr lang="es-CL" dirty="0"/>
          </a:p>
        </p:txBody>
      </p:sp>
    </p:spTree>
    <p:extLst>
      <p:ext uri="{BB962C8B-B14F-4D97-AF65-F5344CB8AC3E}">
        <p14:creationId xmlns:p14="http://schemas.microsoft.com/office/powerpoint/2010/main" val="216354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641349" y="1400134"/>
            <a:ext cx="5226051" cy="4738687"/>
          </a:xfrm>
        </p:spPr>
        <p:txBody>
          <a:bodyPr>
            <a:normAutofit fontScale="92500" lnSpcReduction="10000"/>
          </a:bodyPr>
          <a:lstStyle/>
          <a:p>
            <a:r>
              <a:rPr lang="es-CL" dirty="0">
                <a:solidFill>
                  <a:schemeClr val="accent1"/>
                </a:solidFill>
              </a:rPr>
              <a:t>Procederemos a la utilización del comando </a:t>
            </a:r>
            <a:r>
              <a:rPr lang="es-CL" dirty="0" err="1">
                <a:solidFill>
                  <a:schemeClr val="accent1"/>
                </a:solidFill>
              </a:rPr>
              <a:t>fdisk</a:t>
            </a:r>
            <a:r>
              <a:rPr lang="es-CL" dirty="0">
                <a:solidFill>
                  <a:schemeClr val="accent1"/>
                </a:solidFill>
              </a:rPr>
              <a:t> para gestionar un disco duro de 20gb el cual debemos adicionar a nuestra máquina virtual.</a:t>
            </a:r>
          </a:p>
          <a:p>
            <a:pPr lvl="1"/>
            <a:r>
              <a:rPr lang="es-CL" dirty="0">
                <a:solidFill>
                  <a:schemeClr val="accent1"/>
                </a:solidFill>
              </a:rPr>
              <a:t>Debemos considerar que Linux detecta los discos del tipo SATA/SCSI con la nomenclatura SDX (donde X es la letra asignada al dispositivo de almacenamiento, siendo la letra a, la letra correspondiente al primer sistema de almacenamiento que detecte, en el caso de agregar un segundo disco, este será reconocido con la letra b </a:t>
            </a:r>
            <a:r>
              <a:rPr lang="es-CL" b="1" dirty="0">
                <a:solidFill>
                  <a:schemeClr val="accent1"/>
                </a:solidFill>
              </a:rPr>
              <a:t>“</a:t>
            </a:r>
            <a:r>
              <a:rPr lang="es-CL" b="1" dirty="0" err="1">
                <a:solidFill>
                  <a:schemeClr val="accent1"/>
                </a:solidFill>
              </a:rPr>
              <a:t>sdb</a:t>
            </a:r>
            <a:r>
              <a:rPr lang="es-CL" b="1" dirty="0">
                <a:solidFill>
                  <a:schemeClr val="accent1"/>
                </a:solidFill>
              </a:rPr>
              <a:t>”</a:t>
            </a:r>
            <a:endParaRPr lang="es-ES" b="1" dirty="0">
              <a:solidFill>
                <a:schemeClr val="accent1"/>
              </a:solidFill>
            </a:endParaRPr>
          </a:p>
          <a:p>
            <a:endParaRPr lang="es-CL" dirty="0"/>
          </a:p>
        </p:txBody>
      </p:sp>
      <p:pic>
        <p:nvPicPr>
          <p:cNvPr id="5" name="Imagen 4" descr="Interfaz de usuario gráfica, Aplicación&#10;&#10;Descripción generada automáticamente">
            <a:extLst>
              <a:ext uri="{FF2B5EF4-FFF2-40B4-BE49-F238E27FC236}">
                <a16:creationId xmlns:a16="http://schemas.microsoft.com/office/drawing/2014/main" id="{A92BE687-193C-4CE5-938C-55A88608C78E}"/>
              </a:ext>
            </a:extLst>
          </p:cNvPr>
          <p:cNvPicPr>
            <a:picLocks noChangeAspect="1"/>
          </p:cNvPicPr>
          <p:nvPr/>
        </p:nvPicPr>
        <p:blipFill>
          <a:blip r:embed="rId2"/>
          <a:stretch>
            <a:fillRect/>
          </a:stretch>
        </p:blipFill>
        <p:spPr>
          <a:xfrm>
            <a:off x="6553201" y="1899556"/>
            <a:ext cx="3681965" cy="3739844"/>
          </a:xfrm>
          <a:prstGeom prst="rect">
            <a:avLst/>
          </a:prstGeom>
        </p:spPr>
      </p:pic>
      <p:sp>
        <p:nvSpPr>
          <p:cNvPr id="6" name="Elipse 5">
            <a:extLst>
              <a:ext uri="{FF2B5EF4-FFF2-40B4-BE49-F238E27FC236}">
                <a16:creationId xmlns:a16="http://schemas.microsoft.com/office/drawing/2014/main" id="{5F004CF5-B930-4830-AFAB-E7B7AD584659}"/>
              </a:ext>
            </a:extLst>
          </p:cNvPr>
          <p:cNvSpPr/>
          <p:nvPr/>
        </p:nvSpPr>
        <p:spPr>
          <a:xfrm>
            <a:off x="7336971" y="5215813"/>
            <a:ext cx="513184" cy="279919"/>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s-CL" sz="1400" kern="0">
              <a:solidFill>
                <a:srgbClr val="FFFFFF"/>
              </a:solidFill>
              <a:latin typeface="Arial"/>
              <a:sym typeface="Arial"/>
            </a:endParaRPr>
          </a:p>
        </p:txBody>
      </p:sp>
    </p:spTree>
    <p:extLst>
      <p:ext uri="{BB962C8B-B14F-4D97-AF65-F5344CB8AC3E}">
        <p14:creationId xmlns:p14="http://schemas.microsoft.com/office/powerpoint/2010/main" val="688786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1662504" cy="5137150"/>
          </a:xfrm>
        </p:spPr>
        <p:txBody>
          <a:bodyPr/>
          <a:lstStyle/>
          <a:p>
            <a:r>
              <a:rPr lang="es-ES" dirty="0">
                <a:solidFill>
                  <a:schemeClr val="accent1"/>
                </a:solidFill>
              </a:rPr>
              <a:t>Con el comando “</a:t>
            </a:r>
            <a:r>
              <a:rPr lang="es-ES" dirty="0" err="1">
                <a:solidFill>
                  <a:schemeClr val="accent1"/>
                </a:solidFill>
              </a:rPr>
              <a:t>fdisk</a:t>
            </a:r>
            <a:r>
              <a:rPr lang="es-ES" dirty="0">
                <a:solidFill>
                  <a:schemeClr val="accent1"/>
                </a:solidFill>
              </a:rPr>
              <a:t> -l” obtendremos un listado de todas las particiones existentes en el sistema. La sintaxis corresponde al comando junto con el argumento “-l” y aparecerán listadas en orden de acuerdo al nombre de cada dispositivo.</a:t>
            </a:r>
            <a:br>
              <a:rPr lang="es-ES" dirty="0">
                <a:solidFill>
                  <a:schemeClr val="accent1"/>
                </a:solidFill>
              </a:rPr>
            </a:br>
            <a:endParaRPr lang="es-CL" dirty="0">
              <a:solidFill>
                <a:schemeClr val="accent1"/>
              </a:solidFill>
            </a:endParaRPr>
          </a:p>
        </p:txBody>
      </p:sp>
      <p:sp>
        <p:nvSpPr>
          <p:cNvPr id="6" name="Rectangle 1">
            <a:extLst>
              <a:ext uri="{FF2B5EF4-FFF2-40B4-BE49-F238E27FC236}">
                <a16:creationId xmlns:a16="http://schemas.microsoft.com/office/drawing/2014/main" id="{6D27C3A2-31C0-4CF6-BD4D-CBAA8E639537}"/>
              </a:ext>
            </a:extLst>
          </p:cNvPr>
          <p:cNvSpPr>
            <a:spLocks noChangeArrowheads="1"/>
          </p:cNvSpPr>
          <p:nvPr/>
        </p:nvSpPr>
        <p:spPr bwMode="auto">
          <a:xfrm>
            <a:off x="529496" y="3473637"/>
            <a:ext cx="7473820" cy="62827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anchor="ctr" anchorCtr="0" compatLnSpc="1">
            <a:prstTxWarp prst="textNoShape">
              <a:avLst/>
            </a:prstTxWarp>
            <a:spAutoFit/>
          </a:bodyPr>
          <a:lstStyle/>
          <a:p>
            <a:pPr eaLnBrk="0" fontAlgn="base" hangingPunct="0">
              <a:spcBef>
                <a:spcPct val="0"/>
              </a:spcBef>
              <a:spcAft>
                <a:spcPct val="0"/>
              </a:spcAft>
            </a:pPr>
            <a:r>
              <a:rPr lang="es-CL" altLang="es-CL" sz="2000" kern="0" dirty="0" err="1">
                <a:solidFill>
                  <a:srgbClr val="000000"/>
                </a:solidFill>
                <a:latin typeface="Courier New" panose="02070309020205020404" pitchFamily="49" charset="0"/>
                <a:cs typeface="Courier New" panose="02070309020205020404" pitchFamily="49" charset="0"/>
                <a:sym typeface="Arial"/>
              </a:rPr>
              <a:t>fdisk</a:t>
            </a:r>
            <a:r>
              <a:rPr lang="es-CL" altLang="es-CL" sz="2000" kern="0" dirty="0">
                <a:solidFill>
                  <a:srgbClr val="000000"/>
                </a:solidFill>
                <a:latin typeface="Courier New" panose="02070309020205020404" pitchFamily="49" charset="0"/>
                <a:cs typeface="Courier New" panose="02070309020205020404" pitchFamily="49" charset="0"/>
                <a:sym typeface="Arial"/>
              </a:rPr>
              <a:t> -l</a:t>
            </a:r>
            <a:endParaRPr lang="es-CL" altLang="es-CL" sz="4800" kern="0" dirty="0">
              <a:solidFill>
                <a:srgbClr val="172740"/>
              </a:solidFill>
              <a:latin typeface="Arial" panose="020B0604020202020204" pitchFamily="34" charset="0"/>
              <a:cs typeface="Arial"/>
              <a:sym typeface="Arial"/>
            </a:endParaRPr>
          </a:p>
        </p:txBody>
      </p:sp>
      <p:pic>
        <p:nvPicPr>
          <p:cNvPr id="9" name="Imagen 8" descr="Texto&#10;&#10;Descripción generada automáticamente">
            <a:extLst>
              <a:ext uri="{FF2B5EF4-FFF2-40B4-BE49-F238E27FC236}">
                <a16:creationId xmlns:a16="http://schemas.microsoft.com/office/drawing/2014/main" id="{054CD0B0-F56C-413C-9A57-C5263FE670AF}"/>
              </a:ext>
            </a:extLst>
          </p:cNvPr>
          <p:cNvPicPr>
            <a:picLocks noChangeAspect="1"/>
          </p:cNvPicPr>
          <p:nvPr/>
        </p:nvPicPr>
        <p:blipFill>
          <a:blip r:embed="rId2"/>
          <a:stretch>
            <a:fillRect/>
          </a:stretch>
        </p:blipFill>
        <p:spPr>
          <a:xfrm>
            <a:off x="7033945" y="2923090"/>
            <a:ext cx="4056727" cy="3768223"/>
          </a:xfrm>
          <a:prstGeom prst="rect">
            <a:avLst/>
          </a:prstGeom>
        </p:spPr>
      </p:pic>
    </p:spTree>
    <p:extLst>
      <p:ext uri="{BB962C8B-B14F-4D97-AF65-F5344CB8AC3E}">
        <p14:creationId xmlns:p14="http://schemas.microsoft.com/office/powerpoint/2010/main" val="239268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363A8E2-0C81-C892-51EF-7234EA2B92C3}"/>
              </a:ext>
            </a:extLst>
          </p:cNvPr>
          <p:cNvSpPr>
            <a:spLocks noGrp="1"/>
          </p:cNvSpPr>
          <p:nvPr>
            <p:ph type="title"/>
          </p:nvPr>
        </p:nvSpPr>
        <p:spPr>
          <a:xfrm>
            <a:off x="6657715" y="467271"/>
            <a:ext cx="4195674" cy="2052522"/>
          </a:xfrm>
        </p:spPr>
        <p:txBody>
          <a:bodyPr anchor="b">
            <a:normAutofit/>
          </a:bodyPr>
          <a:lstStyle/>
          <a:p>
            <a:r>
              <a:rPr lang="es-CL" sz="5600" dirty="0"/>
              <a:t>Objetivos</a:t>
            </a:r>
          </a:p>
        </p:txBody>
      </p:sp>
      <p:sp>
        <p:nvSpPr>
          <p:cNvPr id="1033" name="Oval 103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ACC83ED-218D-96A3-EC52-DC21B8E76CD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250" b="90039" l="10000" r="90000">
                        <a14:foregroundMark x1="54674" y1="14844" x2="54674" y2="14844"/>
                        <a14:foregroundMark x1="47717" y1="6445" x2="47717" y2="6445"/>
                        <a14:foregroundMark x1="65217" y1="87109" x2="65217" y2="87109"/>
                        <a14:foregroundMark x1="54348" y1="90039" x2="54348" y2="90039"/>
                        <a14:foregroundMark x1="35652" y1="79297" x2="35652" y2="79297"/>
                      </a14:backgroundRemoval>
                    </a14:imgEffect>
                  </a14:imgLayer>
                </a14:imgProps>
              </a:ext>
              <a:ext uri="{28A0092B-C50C-407E-A947-70E740481C1C}">
                <a14:useLocalDpi xmlns:a14="http://schemas.microsoft.com/office/drawing/2010/main" val="0"/>
              </a:ext>
            </a:extLst>
          </a:blip>
          <a:srcRect l="22411" r="21840" b="1"/>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03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Marcador de contenido 2">
            <a:extLst>
              <a:ext uri="{FF2B5EF4-FFF2-40B4-BE49-F238E27FC236}">
                <a16:creationId xmlns:a16="http://schemas.microsoft.com/office/drawing/2014/main" id="{33474A80-87CE-2F6F-376A-4169A969E0CD}"/>
              </a:ext>
            </a:extLst>
          </p:cNvPr>
          <p:cNvSpPr>
            <a:spLocks noGrp="1"/>
          </p:cNvSpPr>
          <p:nvPr>
            <p:ph idx="1"/>
          </p:nvPr>
        </p:nvSpPr>
        <p:spPr>
          <a:xfrm>
            <a:off x="6657715" y="2990818"/>
            <a:ext cx="4195673" cy="2913872"/>
          </a:xfrm>
        </p:spPr>
        <p:txBody>
          <a:bodyPr anchor="t">
            <a:normAutofit/>
          </a:bodyPr>
          <a:lstStyle/>
          <a:p>
            <a:pPr>
              <a:buClr>
                <a:schemeClr val="accent2"/>
              </a:buClr>
              <a:buFont typeface="Wingdings" panose="05000000000000000000" pitchFamily="2" charset="2"/>
              <a:buChar char="Ø"/>
            </a:pPr>
            <a:r>
              <a:rPr lang="es-ES" sz="2000" dirty="0">
                <a:solidFill>
                  <a:schemeClr val="tx1">
                    <a:alpha val="80000"/>
                  </a:schemeClr>
                </a:solidFill>
              </a:rPr>
              <a:t>Entender el funcionamiento y esquema de los distintos tipos de particiones.</a:t>
            </a:r>
          </a:p>
          <a:p>
            <a:pPr>
              <a:buClr>
                <a:schemeClr val="accent2"/>
              </a:buClr>
              <a:buFont typeface="Wingdings" panose="05000000000000000000" pitchFamily="2" charset="2"/>
              <a:buChar char="Ø"/>
            </a:pPr>
            <a:r>
              <a:rPr lang="es-ES" sz="2000" dirty="0">
                <a:solidFill>
                  <a:schemeClr val="tx1">
                    <a:alpha val="80000"/>
                  </a:schemeClr>
                </a:solidFill>
              </a:rPr>
              <a:t>Comprender cual es el mejor uso de ellas  a través de comparativas.</a:t>
            </a:r>
          </a:p>
          <a:p>
            <a:pPr>
              <a:buClr>
                <a:schemeClr val="accent2"/>
              </a:buClr>
              <a:buFont typeface="Wingdings" panose="05000000000000000000" pitchFamily="2" charset="2"/>
              <a:buChar char="Ø"/>
            </a:pPr>
            <a:r>
              <a:rPr lang="es-ES" sz="2000" dirty="0">
                <a:solidFill>
                  <a:schemeClr val="tx1">
                    <a:alpha val="80000"/>
                  </a:schemeClr>
                </a:solidFill>
              </a:rPr>
              <a:t>Configurar y administrar particiones a través de distintas herramientas.</a:t>
            </a:r>
          </a:p>
        </p:txBody>
      </p:sp>
      <p:sp>
        <p:nvSpPr>
          <p:cNvPr id="10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04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8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1990895" cy="5137150"/>
          </a:xfrm>
        </p:spPr>
        <p:txBody>
          <a:bodyPr/>
          <a:lstStyle/>
          <a:p>
            <a:r>
              <a:rPr lang="es-CL" dirty="0">
                <a:solidFill>
                  <a:schemeClr val="accent1"/>
                </a:solidFill>
              </a:rPr>
              <a:t>Podemos apreciar que acá figuran dos discos:</a:t>
            </a:r>
          </a:p>
          <a:p>
            <a:pPr lvl="1"/>
            <a:r>
              <a:rPr lang="es-CL" dirty="0">
                <a:solidFill>
                  <a:schemeClr val="accent1"/>
                </a:solidFill>
              </a:rPr>
              <a:t>/</a:t>
            </a:r>
            <a:r>
              <a:rPr lang="es-CL" dirty="0" err="1">
                <a:solidFill>
                  <a:schemeClr val="accent1"/>
                </a:solidFill>
              </a:rPr>
              <a:t>dev</a:t>
            </a:r>
            <a:r>
              <a:rPr lang="es-CL" dirty="0">
                <a:solidFill>
                  <a:schemeClr val="accent1"/>
                </a:solidFill>
              </a:rPr>
              <a:t>/</a:t>
            </a:r>
            <a:r>
              <a:rPr lang="es-CL" dirty="0" err="1">
                <a:solidFill>
                  <a:schemeClr val="accent1"/>
                </a:solidFill>
              </a:rPr>
              <a:t>sda</a:t>
            </a:r>
            <a:r>
              <a:rPr lang="es-CL" dirty="0">
                <a:solidFill>
                  <a:schemeClr val="accent1"/>
                </a:solidFill>
              </a:rPr>
              <a:t> (Primer disco del sistema)</a:t>
            </a:r>
          </a:p>
          <a:p>
            <a:pPr lvl="2"/>
            <a:r>
              <a:rPr lang="es-CL" dirty="0">
                <a:solidFill>
                  <a:schemeClr val="accent1"/>
                </a:solidFill>
              </a:rPr>
              <a:t>Para almacenamiento solido, el sistema lo reconoce como “/</a:t>
            </a:r>
            <a:r>
              <a:rPr lang="es-CL" dirty="0" err="1">
                <a:solidFill>
                  <a:schemeClr val="accent1"/>
                </a:solidFill>
              </a:rPr>
              <a:t>dev</a:t>
            </a:r>
            <a:r>
              <a:rPr lang="es-CL" dirty="0">
                <a:solidFill>
                  <a:schemeClr val="accent1"/>
                </a:solidFill>
              </a:rPr>
              <a:t>/nvme0”</a:t>
            </a:r>
          </a:p>
          <a:p>
            <a:pPr lvl="2"/>
            <a:r>
              <a:rPr lang="es-CL" dirty="0">
                <a:solidFill>
                  <a:schemeClr val="accent1"/>
                </a:solidFill>
              </a:rPr>
              <a:t>“/</a:t>
            </a:r>
            <a:r>
              <a:rPr lang="es-CL" dirty="0" err="1">
                <a:solidFill>
                  <a:schemeClr val="accent1"/>
                </a:solidFill>
              </a:rPr>
              <a:t>dev</a:t>
            </a:r>
            <a:r>
              <a:rPr lang="es-CL" dirty="0">
                <a:solidFill>
                  <a:schemeClr val="accent1"/>
                </a:solidFill>
              </a:rPr>
              <a:t>/nvme0n1p1” (donde n1 indica el primer disco y p1 indica que tiene la partición numero 1)</a:t>
            </a:r>
          </a:p>
          <a:p>
            <a:pPr lvl="1"/>
            <a:r>
              <a:rPr lang="es-CL" dirty="0">
                <a:solidFill>
                  <a:schemeClr val="accent1"/>
                </a:solidFill>
              </a:rPr>
              <a:t>/</a:t>
            </a:r>
            <a:r>
              <a:rPr lang="es-CL" dirty="0" err="1">
                <a:solidFill>
                  <a:schemeClr val="accent1"/>
                </a:solidFill>
              </a:rPr>
              <a:t>dev</a:t>
            </a:r>
            <a:r>
              <a:rPr lang="es-CL" dirty="0">
                <a:solidFill>
                  <a:schemeClr val="accent1"/>
                </a:solidFill>
              </a:rPr>
              <a:t>/</a:t>
            </a:r>
            <a:r>
              <a:rPr lang="es-CL" dirty="0" err="1">
                <a:solidFill>
                  <a:schemeClr val="accent1"/>
                </a:solidFill>
              </a:rPr>
              <a:t>sdb</a:t>
            </a:r>
            <a:r>
              <a:rPr lang="es-CL" dirty="0">
                <a:solidFill>
                  <a:schemeClr val="accent1"/>
                </a:solidFill>
              </a:rPr>
              <a:t> (Disco que agregamos recientemente).</a:t>
            </a:r>
          </a:p>
        </p:txBody>
      </p:sp>
      <p:pic>
        <p:nvPicPr>
          <p:cNvPr id="4" name="Imagen 3">
            <a:extLst>
              <a:ext uri="{FF2B5EF4-FFF2-40B4-BE49-F238E27FC236}">
                <a16:creationId xmlns:a16="http://schemas.microsoft.com/office/drawing/2014/main" id="{FA071F08-8427-4624-9836-C7B02F3563C4}"/>
              </a:ext>
            </a:extLst>
          </p:cNvPr>
          <p:cNvPicPr>
            <a:picLocks noChangeAspect="1"/>
          </p:cNvPicPr>
          <p:nvPr/>
        </p:nvPicPr>
        <p:blipFill>
          <a:blip r:embed="rId2"/>
          <a:stretch>
            <a:fillRect/>
          </a:stretch>
        </p:blipFill>
        <p:spPr>
          <a:xfrm>
            <a:off x="2674987" y="3741021"/>
            <a:ext cx="5857826" cy="2950292"/>
          </a:xfrm>
          <a:prstGeom prst="rect">
            <a:avLst/>
          </a:prstGeom>
        </p:spPr>
      </p:pic>
    </p:spTree>
    <p:extLst>
      <p:ext uri="{BB962C8B-B14F-4D97-AF65-F5344CB8AC3E}">
        <p14:creationId xmlns:p14="http://schemas.microsoft.com/office/powerpoint/2010/main" val="171998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1830639" cy="5137150"/>
          </a:xfrm>
        </p:spPr>
        <p:txBody>
          <a:bodyPr/>
          <a:lstStyle/>
          <a:p>
            <a:r>
              <a:rPr lang="es-ES" dirty="0">
                <a:solidFill>
                  <a:schemeClr val="accent1"/>
                </a:solidFill>
              </a:rPr>
              <a:t>Con el siguiente comando “</a:t>
            </a:r>
            <a:r>
              <a:rPr lang="es-ES" dirty="0" err="1">
                <a:solidFill>
                  <a:schemeClr val="accent1"/>
                </a:solidFill>
              </a:rPr>
              <a:t>fdisk</a:t>
            </a:r>
            <a:r>
              <a:rPr lang="es-ES" dirty="0">
                <a:solidFill>
                  <a:schemeClr val="accent1"/>
                </a:solidFill>
              </a:rPr>
              <a:t> –l /</a:t>
            </a:r>
            <a:r>
              <a:rPr lang="es-ES" dirty="0" err="1">
                <a:solidFill>
                  <a:schemeClr val="accent1"/>
                </a:solidFill>
              </a:rPr>
              <a:t>dev</a:t>
            </a:r>
            <a:r>
              <a:rPr lang="es-ES" dirty="0">
                <a:solidFill>
                  <a:schemeClr val="accent1"/>
                </a:solidFill>
              </a:rPr>
              <a:t>/</a:t>
            </a:r>
            <a:r>
              <a:rPr lang="es-ES" dirty="0" err="1">
                <a:solidFill>
                  <a:schemeClr val="accent1"/>
                </a:solidFill>
              </a:rPr>
              <a:t>sdb</a:t>
            </a:r>
            <a:r>
              <a:rPr lang="es-ES" dirty="0">
                <a:solidFill>
                  <a:schemeClr val="accent1"/>
                </a:solidFill>
              </a:rPr>
              <a:t>” o “</a:t>
            </a:r>
            <a:r>
              <a:rPr lang="es-ES" dirty="0" err="1">
                <a:solidFill>
                  <a:schemeClr val="accent1"/>
                </a:solidFill>
              </a:rPr>
              <a:t>fdisk</a:t>
            </a:r>
            <a:r>
              <a:rPr lang="es-ES" dirty="0">
                <a:solidFill>
                  <a:schemeClr val="accent1"/>
                </a:solidFill>
              </a:rPr>
              <a:t> –l /</a:t>
            </a:r>
            <a:r>
              <a:rPr lang="es-ES" dirty="0" err="1">
                <a:solidFill>
                  <a:schemeClr val="accent1"/>
                </a:solidFill>
              </a:rPr>
              <a:t>dev</a:t>
            </a:r>
            <a:r>
              <a:rPr lang="es-ES" dirty="0">
                <a:solidFill>
                  <a:schemeClr val="accent1"/>
                </a:solidFill>
              </a:rPr>
              <a:t>/nvme0n2”, veremos todas las particiones de un disco en especifico (en este caso, el segundo dispositivo de almacenamiento agregado), usamos la sintaxis anterior pero adicionando el nombre del dispositivo que queremos analizar. </a:t>
            </a:r>
          </a:p>
          <a:p>
            <a:pPr marL="50800" indent="0">
              <a:buNone/>
            </a:pPr>
            <a:r>
              <a:rPr lang="es-ES" dirty="0"/>
              <a:t>ejemplo:</a:t>
            </a:r>
            <a:br>
              <a:rPr lang="es-ES" dirty="0"/>
            </a:br>
            <a:endParaRPr lang="es-CL" dirty="0"/>
          </a:p>
        </p:txBody>
      </p:sp>
      <p:sp>
        <p:nvSpPr>
          <p:cNvPr id="9" name="Rectangle 1">
            <a:extLst>
              <a:ext uri="{FF2B5EF4-FFF2-40B4-BE49-F238E27FC236}">
                <a16:creationId xmlns:a16="http://schemas.microsoft.com/office/drawing/2014/main" id="{EFEEA93A-3929-43F4-BAE1-49809540F507}"/>
              </a:ext>
            </a:extLst>
          </p:cNvPr>
          <p:cNvSpPr>
            <a:spLocks noChangeArrowheads="1"/>
          </p:cNvSpPr>
          <p:nvPr/>
        </p:nvSpPr>
        <p:spPr bwMode="auto">
          <a:xfrm>
            <a:off x="472423" y="3787775"/>
            <a:ext cx="6708497" cy="62827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anchor="ctr" anchorCtr="0" compatLnSpc="1">
            <a:prstTxWarp prst="textNoShape">
              <a:avLst/>
            </a:prstTxWarp>
            <a:spAutoFit/>
          </a:bodyPr>
          <a:lstStyle/>
          <a:p>
            <a:pPr eaLnBrk="0" fontAlgn="base" hangingPunct="0">
              <a:spcBef>
                <a:spcPct val="0"/>
              </a:spcBef>
              <a:spcAft>
                <a:spcPct val="0"/>
              </a:spcAft>
            </a:pPr>
            <a:r>
              <a:rPr lang="es-CL" altLang="es-CL" sz="2000" kern="0" dirty="0" err="1">
                <a:solidFill>
                  <a:srgbClr val="000000"/>
                </a:solidFill>
                <a:latin typeface="Courier New" panose="02070309020205020404" pitchFamily="49" charset="0"/>
                <a:cs typeface="Courier New" panose="02070309020205020404" pitchFamily="49" charset="0"/>
                <a:sym typeface="Arial"/>
              </a:rPr>
              <a:t>fdisk</a:t>
            </a:r>
            <a:r>
              <a:rPr lang="es-CL" altLang="es-CL" sz="2000" kern="0" dirty="0">
                <a:solidFill>
                  <a:srgbClr val="000000"/>
                </a:solidFill>
                <a:latin typeface="Courier New" panose="02070309020205020404" pitchFamily="49" charset="0"/>
                <a:cs typeface="Courier New" panose="02070309020205020404" pitchFamily="49" charset="0"/>
                <a:sym typeface="Arial"/>
              </a:rPr>
              <a:t> –l /</a:t>
            </a:r>
            <a:r>
              <a:rPr lang="es-CL" altLang="es-CL" sz="2000" kern="0" dirty="0" err="1">
                <a:solidFill>
                  <a:srgbClr val="000000"/>
                </a:solidFill>
                <a:latin typeface="Courier New" panose="02070309020205020404" pitchFamily="49" charset="0"/>
                <a:cs typeface="Courier New" panose="02070309020205020404" pitchFamily="49" charset="0"/>
                <a:sym typeface="Arial"/>
              </a:rPr>
              <a:t>dev</a:t>
            </a:r>
            <a:r>
              <a:rPr lang="es-CL" altLang="es-CL" sz="2000" kern="0" dirty="0">
                <a:solidFill>
                  <a:srgbClr val="000000"/>
                </a:solidFill>
                <a:latin typeface="Courier New" panose="02070309020205020404" pitchFamily="49" charset="0"/>
                <a:cs typeface="Courier New" panose="02070309020205020404" pitchFamily="49" charset="0"/>
                <a:sym typeface="Arial"/>
              </a:rPr>
              <a:t>/</a:t>
            </a:r>
            <a:r>
              <a:rPr lang="es-CL" altLang="es-CL" sz="2000" kern="0" dirty="0" err="1">
                <a:solidFill>
                  <a:srgbClr val="000000"/>
                </a:solidFill>
                <a:latin typeface="Courier New" panose="02070309020205020404" pitchFamily="49" charset="0"/>
                <a:cs typeface="Courier New" panose="02070309020205020404" pitchFamily="49" charset="0"/>
                <a:sym typeface="Arial"/>
              </a:rPr>
              <a:t>sdb</a:t>
            </a:r>
            <a:endParaRPr lang="es-CL" altLang="es-CL" sz="4800" kern="0" dirty="0">
              <a:solidFill>
                <a:srgbClr val="172740"/>
              </a:solidFill>
              <a:latin typeface="Arial" panose="020B0604020202020204" pitchFamily="34" charset="0"/>
              <a:cs typeface="Arial"/>
              <a:sym typeface="Arial"/>
            </a:endParaRPr>
          </a:p>
        </p:txBody>
      </p:sp>
      <p:pic>
        <p:nvPicPr>
          <p:cNvPr id="8" name="Imagen 7" descr="Texto&#10;&#10;Descripción generada automáticamente">
            <a:extLst>
              <a:ext uri="{FF2B5EF4-FFF2-40B4-BE49-F238E27FC236}">
                <a16:creationId xmlns:a16="http://schemas.microsoft.com/office/drawing/2014/main" id="{4A3818D1-9454-42EC-9871-40AC33FEF9BA}"/>
              </a:ext>
            </a:extLst>
          </p:cNvPr>
          <p:cNvPicPr>
            <a:picLocks noChangeAspect="1"/>
          </p:cNvPicPr>
          <p:nvPr/>
        </p:nvPicPr>
        <p:blipFill>
          <a:blip r:embed="rId2"/>
          <a:stretch>
            <a:fillRect/>
          </a:stretch>
        </p:blipFill>
        <p:spPr>
          <a:xfrm>
            <a:off x="4689522" y="3070225"/>
            <a:ext cx="4816257" cy="2598645"/>
          </a:xfrm>
          <a:prstGeom prst="rect">
            <a:avLst/>
          </a:prstGeom>
        </p:spPr>
      </p:pic>
    </p:spTree>
    <p:extLst>
      <p:ext uri="{BB962C8B-B14F-4D97-AF65-F5344CB8AC3E}">
        <p14:creationId xmlns:p14="http://schemas.microsoft.com/office/powerpoint/2010/main" val="350183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1802359" cy="5137150"/>
          </a:xfrm>
        </p:spPr>
        <p:txBody>
          <a:bodyPr/>
          <a:lstStyle/>
          <a:p>
            <a:r>
              <a:rPr lang="es-ES" dirty="0">
                <a:solidFill>
                  <a:schemeClr val="accent1"/>
                </a:solidFill>
              </a:rPr>
              <a:t>El comando “</a:t>
            </a:r>
            <a:r>
              <a:rPr lang="es-ES" dirty="0" err="1">
                <a:solidFill>
                  <a:schemeClr val="accent1"/>
                </a:solidFill>
              </a:rPr>
              <a:t>fdisk</a:t>
            </a:r>
            <a:r>
              <a:rPr lang="es-ES" dirty="0">
                <a:solidFill>
                  <a:schemeClr val="accent1"/>
                </a:solidFill>
              </a:rPr>
              <a:t>” es una herramienta bastante completa, para ver todas las opciones que dispone, solo debe ingresar el comando seguido del nombre del dispositivo a gestionar (ejemplo: “</a:t>
            </a:r>
            <a:r>
              <a:rPr lang="es-ES" dirty="0" err="1">
                <a:solidFill>
                  <a:schemeClr val="accent1"/>
                </a:solidFill>
              </a:rPr>
              <a:t>fdisk</a:t>
            </a:r>
            <a:r>
              <a:rPr lang="es-ES" dirty="0">
                <a:solidFill>
                  <a:schemeClr val="accent1"/>
                </a:solidFill>
              </a:rPr>
              <a:t> /</a:t>
            </a:r>
            <a:r>
              <a:rPr lang="es-ES" dirty="0" err="1">
                <a:solidFill>
                  <a:schemeClr val="accent1"/>
                </a:solidFill>
              </a:rPr>
              <a:t>dev</a:t>
            </a:r>
            <a:r>
              <a:rPr lang="es-ES" dirty="0">
                <a:solidFill>
                  <a:schemeClr val="accent1"/>
                </a:solidFill>
              </a:rPr>
              <a:t>/</a:t>
            </a:r>
            <a:r>
              <a:rPr lang="es-ES" dirty="0" err="1">
                <a:solidFill>
                  <a:schemeClr val="accent1"/>
                </a:solidFill>
              </a:rPr>
              <a:t>sdb</a:t>
            </a:r>
            <a:r>
              <a:rPr lang="es-ES" dirty="0">
                <a:solidFill>
                  <a:schemeClr val="accent1"/>
                </a:solidFill>
              </a:rPr>
              <a:t>”). Un vez ingresemos al menú, pulsamos “m” para ingresar a la sección de ayuda y veremos el listado de posibilidades que tenemos para aplicar sobre el dispositivo.</a:t>
            </a:r>
            <a:endParaRPr lang="es-CL" dirty="0">
              <a:solidFill>
                <a:schemeClr val="accent1"/>
              </a:solidFill>
            </a:endParaRPr>
          </a:p>
        </p:txBody>
      </p:sp>
      <p:sp>
        <p:nvSpPr>
          <p:cNvPr id="6" name="Rectangle 1">
            <a:extLst>
              <a:ext uri="{FF2B5EF4-FFF2-40B4-BE49-F238E27FC236}">
                <a16:creationId xmlns:a16="http://schemas.microsoft.com/office/drawing/2014/main" id="{FF4EB51A-5A1F-49F7-B364-EE9B8A690899}"/>
              </a:ext>
            </a:extLst>
          </p:cNvPr>
          <p:cNvSpPr>
            <a:spLocks noChangeArrowheads="1"/>
          </p:cNvSpPr>
          <p:nvPr/>
        </p:nvSpPr>
        <p:spPr bwMode="auto">
          <a:xfrm>
            <a:off x="575110" y="3893725"/>
            <a:ext cx="6708497" cy="93605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anchor="ctr" anchorCtr="0" compatLnSpc="1">
            <a:prstTxWarp prst="textNoShape">
              <a:avLst/>
            </a:prstTxWarp>
            <a:spAutoFit/>
          </a:bodyPr>
          <a:lstStyle/>
          <a:p>
            <a:pPr eaLnBrk="0" fontAlgn="base" hangingPunct="0">
              <a:spcBef>
                <a:spcPct val="0"/>
              </a:spcBef>
              <a:spcAft>
                <a:spcPct val="0"/>
              </a:spcAft>
            </a:pPr>
            <a:r>
              <a:rPr lang="es-CL" altLang="es-CL" sz="2000" kern="0" dirty="0" err="1">
                <a:solidFill>
                  <a:srgbClr val="000000"/>
                </a:solidFill>
                <a:latin typeface="Courier New" panose="02070309020205020404" pitchFamily="49" charset="0"/>
                <a:cs typeface="Courier New" panose="02070309020205020404" pitchFamily="49" charset="0"/>
                <a:sym typeface="Arial"/>
              </a:rPr>
              <a:t>fdisk</a:t>
            </a:r>
            <a:r>
              <a:rPr lang="es-CL" altLang="es-CL" sz="2000" kern="0" dirty="0">
                <a:solidFill>
                  <a:srgbClr val="000000"/>
                </a:solidFill>
                <a:latin typeface="Courier New" panose="02070309020205020404" pitchFamily="49" charset="0"/>
                <a:cs typeface="Courier New" panose="02070309020205020404" pitchFamily="49" charset="0"/>
                <a:sym typeface="Arial"/>
              </a:rPr>
              <a:t> /</a:t>
            </a:r>
            <a:r>
              <a:rPr lang="es-CL" altLang="es-CL" sz="2000" kern="0" dirty="0" err="1">
                <a:solidFill>
                  <a:srgbClr val="000000"/>
                </a:solidFill>
                <a:latin typeface="Courier New" panose="02070309020205020404" pitchFamily="49" charset="0"/>
                <a:cs typeface="Courier New" panose="02070309020205020404" pitchFamily="49" charset="0"/>
                <a:sym typeface="Arial"/>
              </a:rPr>
              <a:t>dev</a:t>
            </a:r>
            <a:r>
              <a:rPr lang="es-CL" altLang="es-CL" sz="2000" kern="0" dirty="0">
                <a:solidFill>
                  <a:srgbClr val="000000"/>
                </a:solidFill>
                <a:latin typeface="Courier New" panose="02070309020205020404" pitchFamily="49" charset="0"/>
                <a:cs typeface="Courier New" panose="02070309020205020404" pitchFamily="49" charset="0"/>
                <a:sym typeface="Arial"/>
              </a:rPr>
              <a:t>/</a:t>
            </a:r>
            <a:r>
              <a:rPr lang="es-CL" altLang="es-CL" sz="2000" kern="0" dirty="0" err="1">
                <a:solidFill>
                  <a:srgbClr val="000000"/>
                </a:solidFill>
                <a:latin typeface="Courier New" panose="02070309020205020404" pitchFamily="49" charset="0"/>
                <a:cs typeface="Courier New" panose="02070309020205020404" pitchFamily="49" charset="0"/>
                <a:sym typeface="Arial"/>
              </a:rPr>
              <a:t>sdb</a:t>
            </a:r>
            <a:endParaRPr lang="es-CL" altLang="es-CL" sz="2000" kern="0" dirty="0">
              <a:solidFill>
                <a:srgbClr val="000000"/>
              </a:solidFill>
              <a:latin typeface="Courier New" panose="02070309020205020404" pitchFamily="49" charset="0"/>
              <a:cs typeface="Courier New" panose="02070309020205020404" pitchFamily="49" charset="0"/>
              <a:sym typeface="Arial"/>
            </a:endParaRPr>
          </a:p>
          <a:p>
            <a:pPr eaLnBrk="0" fontAlgn="base" hangingPunct="0">
              <a:spcBef>
                <a:spcPct val="0"/>
              </a:spcBef>
              <a:spcAft>
                <a:spcPct val="0"/>
              </a:spcAft>
            </a:pPr>
            <a:r>
              <a:rPr lang="es-CL" altLang="es-CL" sz="2000" kern="0" dirty="0">
                <a:solidFill>
                  <a:srgbClr val="000000"/>
                </a:solidFill>
                <a:latin typeface="Courier New" panose="02070309020205020404" pitchFamily="49" charset="0"/>
                <a:cs typeface="Courier New" panose="02070309020205020404" pitchFamily="49" charset="0"/>
                <a:sym typeface="Arial"/>
              </a:rPr>
              <a:t>m</a:t>
            </a:r>
          </a:p>
        </p:txBody>
      </p:sp>
      <p:pic>
        <p:nvPicPr>
          <p:cNvPr id="8" name="Imagen 7" descr="Texto&#10;&#10;Descripción generada automáticamente">
            <a:extLst>
              <a:ext uri="{FF2B5EF4-FFF2-40B4-BE49-F238E27FC236}">
                <a16:creationId xmlns:a16="http://schemas.microsoft.com/office/drawing/2014/main" id="{A10A8226-0B64-4E95-98DB-C67B1277904A}"/>
              </a:ext>
            </a:extLst>
          </p:cNvPr>
          <p:cNvPicPr>
            <a:picLocks noChangeAspect="1"/>
          </p:cNvPicPr>
          <p:nvPr/>
        </p:nvPicPr>
        <p:blipFill>
          <a:blip r:embed="rId2"/>
          <a:stretch>
            <a:fillRect/>
          </a:stretch>
        </p:blipFill>
        <p:spPr>
          <a:xfrm>
            <a:off x="4821405" y="4696715"/>
            <a:ext cx="6088908" cy="1607959"/>
          </a:xfrm>
          <a:prstGeom prst="rect">
            <a:avLst/>
          </a:prstGeom>
        </p:spPr>
      </p:pic>
    </p:spTree>
    <p:extLst>
      <p:ext uri="{BB962C8B-B14F-4D97-AF65-F5344CB8AC3E}">
        <p14:creationId xmlns:p14="http://schemas.microsoft.com/office/powerpoint/2010/main" val="403639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1858920" cy="5137150"/>
          </a:xfrm>
        </p:spPr>
        <p:txBody>
          <a:bodyPr/>
          <a:lstStyle/>
          <a:p>
            <a:r>
              <a:rPr lang="es-ES" dirty="0">
                <a:solidFill>
                  <a:schemeClr val="accent1"/>
                </a:solidFill>
              </a:rPr>
              <a:t>Realizamos el mismo proceso anterior (colocar el comando junto con el nombre de un dispositivo), pero en este caso la opción a utilizar es “p” y con esto obtenemos un listado completo de particiones, asociado a dicho dispositivo.</a:t>
            </a:r>
            <a:br>
              <a:rPr lang="es-ES" dirty="0">
                <a:solidFill>
                  <a:schemeClr val="accent1"/>
                </a:solidFill>
              </a:rPr>
            </a:br>
            <a:endParaRPr lang="es-CL" dirty="0">
              <a:solidFill>
                <a:schemeClr val="accent1"/>
              </a:solidFill>
            </a:endParaRPr>
          </a:p>
        </p:txBody>
      </p:sp>
      <p:sp>
        <p:nvSpPr>
          <p:cNvPr id="5" name="Rectangle 1">
            <a:extLst>
              <a:ext uri="{FF2B5EF4-FFF2-40B4-BE49-F238E27FC236}">
                <a16:creationId xmlns:a16="http://schemas.microsoft.com/office/drawing/2014/main" id="{B7ED94A1-B7B3-4706-8C0B-AF522F377372}"/>
              </a:ext>
            </a:extLst>
          </p:cNvPr>
          <p:cNvSpPr>
            <a:spLocks noChangeArrowheads="1"/>
          </p:cNvSpPr>
          <p:nvPr/>
        </p:nvSpPr>
        <p:spPr bwMode="auto">
          <a:xfrm>
            <a:off x="2730205" y="2818791"/>
            <a:ext cx="6708497" cy="93605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anchor="ctr" anchorCtr="0" compatLnSpc="1">
            <a:prstTxWarp prst="textNoShape">
              <a:avLst/>
            </a:prstTxWarp>
            <a:spAutoFit/>
          </a:bodyPr>
          <a:lstStyle/>
          <a:p>
            <a:pPr eaLnBrk="0" fontAlgn="base" hangingPunct="0">
              <a:spcBef>
                <a:spcPct val="0"/>
              </a:spcBef>
              <a:spcAft>
                <a:spcPct val="0"/>
              </a:spcAft>
            </a:pPr>
            <a:r>
              <a:rPr lang="es-CL" altLang="es-CL" sz="2000" kern="0" dirty="0" err="1">
                <a:solidFill>
                  <a:srgbClr val="000000"/>
                </a:solidFill>
                <a:latin typeface="Courier New" panose="02070309020205020404" pitchFamily="49" charset="0"/>
                <a:cs typeface="Courier New" panose="02070309020205020404" pitchFamily="49" charset="0"/>
                <a:sym typeface="Arial"/>
              </a:rPr>
              <a:t>fdisk</a:t>
            </a:r>
            <a:r>
              <a:rPr lang="es-CL" altLang="es-CL" sz="2000" kern="0" dirty="0">
                <a:solidFill>
                  <a:srgbClr val="000000"/>
                </a:solidFill>
                <a:latin typeface="Courier New" panose="02070309020205020404" pitchFamily="49" charset="0"/>
                <a:cs typeface="Courier New" panose="02070309020205020404" pitchFamily="49" charset="0"/>
                <a:sym typeface="Arial"/>
              </a:rPr>
              <a:t> /</a:t>
            </a:r>
            <a:r>
              <a:rPr lang="es-CL" altLang="es-CL" sz="2000" kern="0" dirty="0" err="1">
                <a:solidFill>
                  <a:srgbClr val="000000"/>
                </a:solidFill>
                <a:latin typeface="Courier New" panose="02070309020205020404" pitchFamily="49" charset="0"/>
                <a:cs typeface="Courier New" panose="02070309020205020404" pitchFamily="49" charset="0"/>
                <a:sym typeface="Arial"/>
              </a:rPr>
              <a:t>dev</a:t>
            </a:r>
            <a:r>
              <a:rPr lang="es-CL" altLang="es-CL" sz="2000" kern="0" dirty="0">
                <a:solidFill>
                  <a:srgbClr val="000000"/>
                </a:solidFill>
                <a:latin typeface="Courier New" panose="02070309020205020404" pitchFamily="49" charset="0"/>
                <a:cs typeface="Courier New" panose="02070309020205020404" pitchFamily="49" charset="0"/>
                <a:sym typeface="Arial"/>
              </a:rPr>
              <a:t>/</a:t>
            </a:r>
            <a:r>
              <a:rPr lang="es-CL" altLang="es-CL" sz="2000" kern="0" dirty="0" err="1">
                <a:solidFill>
                  <a:srgbClr val="000000"/>
                </a:solidFill>
                <a:latin typeface="Courier New" panose="02070309020205020404" pitchFamily="49" charset="0"/>
                <a:cs typeface="Courier New" panose="02070309020205020404" pitchFamily="49" charset="0"/>
                <a:sym typeface="Arial"/>
              </a:rPr>
              <a:t>sdb</a:t>
            </a:r>
            <a:endParaRPr lang="es-CL" altLang="es-CL" sz="2000" kern="0" dirty="0">
              <a:solidFill>
                <a:srgbClr val="000000"/>
              </a:solidFill>
              <a:latin typeface="Courier New" panose="02070309020205020404" pitchFamily="49" charset="0"/>
              <a:cs typeface="Courier New" panose="02070309020205020404" pitchFamily="49" charset="0"/>
              <a:sym typeface="Arial"/>
            </a:endParaRPr>
          </a:p>
          <a:p>
            <a:pPr eaLnBrk="0" fontAlgn="base" hangingPunct="0">
              <a:spcBef>
                <a:spcPct val="0"/>
              </a:spcBef>
              <a:spcAft>
                <a:spcPct val="0"/>
              </a:spcAft>
            </a:pPr>
            <a:r>
              <a:rPr lang="es-CL" altLang="es-CL" sz="2000" kern="0" dirty="0">
                <a:solidFill>
                  <a:srgbClr val="000000"/>
                </a:solidFill>
                <a:latin typeface="Courier New" panose="02070309020205020404" pitchFamily="49" charset="0"/>
                <a:cs typeface="Courier New" panose="02070309020205020404" pitchFamily="49" charset="0"/>
                <a:sym typeface="Arial"/>
              </a:rPr>
              <a:t>p</a:t>
            </a:r>
          </a:p>
        </p:txBody>
      </p:sp>
      <p:pic>
        <p:nvPicPr>
          <p:cNvPr id="7" name="Imagen 6" descr="Texto&#10;&#10;Descripción generada automáticamente">
            <a:extLst>
              <a:ext uri="{FF2B5EF4-FFF2-40B4-BE49-F238E27FC236}">
                <a16:creationId xmlns:a16="http://schemas.microsoft.com/office/drawing/2014/main" id="{886037A2-5E1C-40B8-989A-ED8A4D69F971}"/>
              </a:ext>
            </a:extLst>
          </p:cNvPr>
          <p:cNvPicPr>
            <a:picLocks noChangeAspect="1"/>
          </p:cNvPicPr>
          <p:nvPr/>
        </p:nvPicPr>
        <p:blipFill>
          <a:blip r:embed="rId2"/>
          <a:stretch>
            <a:fillRect/>
          </a:stretch>
        </p:blipFill>
        <p:spPr>
          <a:xfrm>
            <a:off x="2896346" y="4016212"/>
            <a:ext cx="6119390" cy="1699407"/>
          </a:xfrm>
          <a:prstGeom prst="rect">
            <a:avLst/>
          </a:prstGeom>
        </p:spPr>
      </p:pic>
    </p:spTree>
    <p:extLst>
      <p:ext uri="{BB962C8B-B14F-4D97-AF65-F5344CB8AC3E}">
        <p14:creationId xmlns:p14="http://schemas.microsoft.com/office/powerpoint/2010/main" val="360774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2000322" cy="5137150"/>
          </a:xfrm>
        </p:spPr>
        <p:txBody>
          <a:bodyPr/>
          <a:lstStyle/>
          <a:p>
            <a:r>
              <a:rPr lang="es-ES" dirty="0">
                <a:solidFill>
                  <a:schemeClr val="accent1"/>
                </a:solidFill>
              </a:rPr>
              <a:t>Si por ejemplo, lo que queremos es borrar una partición en especifico (suponga que, /</a:t>
            </a:r>
            <a:r>
              <a:rPr lang="es-ES" dirty="0" err="1">
                <a:solidFill>
                  <a:schemeClr val="accent1"/>
                </a:solidFill>
              </a:rPr>
              <a:t>dev</a:t>
            </a:r>
            <a:r>
              <a:rPr lang="es-ES" dirty="0">
                <a:solidFill>
                  <a:schemeClr val="accent1"/>
                </a:solidFill>
              </a:rPr>
              <a:t>/sdb2), el primer paso es seleccionar el disco en donde podemos ubicarla. En este caso, /</a:t>
            </a:r>
            <a:r>
              <a:rPr lang="es-ES" dirty="0" err="1">
                <a:solidFill>
                  <a:schemeClr val="accent1"/>
                </a:solidFill>
              </a:rPr>
              <a:t>dev</a:t>
            </a:r>
            <a:r>
              <a:rPr lang="es-ES" dirty="0">
                <a:solidFill>
                  <a:schemeClr val="accent1"/>
                </a:solidFill>
              </a:rPr>
              <a:t>/</a:t>
            </a:r>
            <a:r>
              <a:rPr lang="es-ES" dirty="0" err="1">
                <a:solidFill>
                  <a:schemeClr val="accent1"/>
                </a:solidFill>
              </a:rPr>
              <a:t>sdb</a:t>
            </a:r>
            <a:r>
              <a:rPr lang="es-ES" dirty="0">
                <a:solidFill>
                  <a:schemeClr val="accent1"/>
                </a:solidFill>
              </a:rPr>
              <a:t>.</a:t>
            </a:r>
          </a:p>
          <a:p>
            <a:r>
              <a:rPr lang="es-ES" dirty="0">
                <a:solidFill>
                  <a:schemeClr val="accent1"/>
                </a:solidFill>
              </a:rPr>
              <a:t>Una vez ingresemos al menú de </a:t>
            </a:r>
            <a:r>
              <a:rPr lang="es-ES" dirty="0" err="1">
                <a:solidFill>
                  <a:schemeClr val="accent1"/>
                </a:solidFill>
              </a:rPr>
              <a:t>fdisk</a:t>
            </a:r>
            <a:r>
              <a:rPr lang="es-ES" dirty="0">
                <a:solidFill>
                  <a:schemeClr val="accent1"/>
                </a:solidFill>
              </a:rPr>
              <a:t>, pulsamos la opción “d”, correspondiente a ‘</a:t>
            </a:r>
            <a:r>
              <a:rPr lang="es-ES" dirty="0" err="1">
                <a:solidFill>
                  <a:schemeClr val="accent1"/>
                </a:solidFill>
              </a:rPr>
              <a:t>delete</a:t>
            </a:r>
            <a:r>
              <a:rPr lang="es-ES" dirty="0">
                <a:solidFill>
                  <a:schemeClr val="accent1"/>
                </a:solidFill>
              </a:rPr>
              <a:t>” (eliminar) en la herramienta. tras ello, solicitara que se ingrese el numero de partición que ha sido asignado a la partición que nos interesa eliminar.</a:t>
            </a:r>
            <a:br>
              <a:rPr lang="es-ES" dirty="0">
                <a:solidFill>
                  <a:schemeClr val="accent1"/>
                </a:solidFill>
              </a:rPr>
            </a:br>
            <a:br>
              <a:rPr lang="es-ES" dirty="0">
                <a:solidFill>
                  <a:schemeClr val="accent1"/>
                </a:solidFill>
              </a:rPr>
            </a:br>
            <a:endParaRPr lang="es-ES" dirty="0">
              <a:solidFill>
                <a:schemeClr val="accent1"/>
              </a:solidFill>
            </a:endParaRPr>
          </a:p>
        </p:txBody>
      </p:sp>
      <p:sp>
        <p:nvSpPr>
          <p:cNvPr id="6" name="Rectangle 1">
            <a:extLst>
              <a:ext uri="{FF2B5EF4-FFF2-40B4-BE49-F238E27FC236}">
                <a16:creationId xmlns:a16="http://schemas.microsoft.com/office/drawing/2014/main" id="{E011222F-F1F5-40C9-840F-645F2A2FEEE9}"/>
              </a:ext>
            </a:extLst>
          </p:cNvPr>
          <p:cNvSpPr>
            <a:spLocks noChangeArrowheads="1"/>
          </p:cNvSpPr>
          <p:nvPr/>
        </p:nvSpPr>
        <p:spPr bwMode="auto">
          <a:xfrm>
            <a:off x="643130" y="4396049"/>
            <a:ext cx="6708497" cy="93605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anchor="ctr" anchorCtr="0" compatLnSpc="1">
            <a:prstTxWarp prst="textNoShape">
              <a:avLst/>
            </a:prstTxWarp>
            <a:spAutoFit/>
          </a:bodyPr>
          <a:lstStyle/>
          <a:p>
            <a:pPr eaLnBrk="0" fontAlgn="base" hangingPunct="0">
              <a:spcBef>
                <a:spcPct val="0"/>
              </a:spcBef>
              <a:spcAft>
                <a:spcPct val="0"/>
              </a:spcAft>
            </a:pPr>
            <a:r>
              <a:rPr lang="es-CL" altLang="es-CL" sz="2000" kern="0" dirty="0" err="1">
                <a:solidFill>
                  <a:srgbClr val="000000"/>
                </a:solidFill>
                <a:latin typeface="Courier New" panose="02070309020205020404" pitchFamily="49" charset="0"/>
                <a:cs typeface="Courier New" panose="02070309020205020404" pitchFamily="49" charset="0"/>
                <a:sym typeface="Arial"/>
              </a:rPr>
              <a:t>fdisk</a:t>
            </a:r>
            <a:r>
              <a:rPr lang="es-CL" altLang="es-CL" sz="2000" kern="0" dirty="0">
                <a:solidFill>
                  <a:srgbClr val="000000"/>
                </a:solidFill>
                <a:latin typeface="Courier New" panose="02070309020205020404" pitchFamily="49" charset="0"/>
                <a:cs typeface="Courier New" panose="02070309020205020404" pitchFamily="49" charset="0"/>
                <a:sym typeface="Arial"/>
              </a:rPr>
              <a:t> /</a:t>
            </a:r>
            <a:r>
              <a:rPr lang="es-CL" altLang="es-CL" sz="2000" kern="0" dirty="0" err="1">
                <a:solidFill>
                  <a:srgbClr val="000000"/>
                </a:solidFill>
                <a:latin typeface="Courier New" panose="02070309020205020404" pitchFamily="49" charset="0"/>
                <a:cs typeface="Courier New" panose="02070309020205020404" pitchFamily="49" charset="0"/>
                <a:sym typeface="Arial"/>
              </a:rPr>
              <a:t>dev</a:t>
            </a:r>
            <a:r>
              <a:rPr lang="es-CL" altLang="es-CL" sz="2000" kern="0" dirty="0">
                <a:solidFill>
                  <a:srgbClr val="000000"/>
                </a:solidFill>
                <a:latin typeface="Courier New" panose="02070309020205020404" pitchFamily="49" charset="0"/>
                <a:cs typeface="Courier New" panose="02070309020205020404" pitchFamily="49" charset="0"/>
                <a:sym typeface="Arial"/>
              </a:rPr>
              <a:t>/</a:t>
            </a:r>
            <a:r>
              <a:rPr lang="es-CL" altLang="es-CL" sz="2000" kern="0" dirty="0" err="1">
                <a:solidFill>
                  <a:srgbClr val="000000"/>
                </a:solidFill>
                <a:latin typeface="Courier New" panose="02070309020205020404" pitchFamily="49" charset="0"/>
                <a:cs typeface="Courier New" panose="02070309020205020404" pitchFamily="49" charset="0"/>
                <a:sym typeface="Arial"/>
              </a:rPr>
              <a:t>sdb</a:t>
            </a:r>
            <a:endParaRPr lang="es-CL" altLang="es-CL" sz="2000" kern="0" dirty="0">
              <a:solidFill>
                <a:srgbClr val="000000"/>
              </a:solidFill>
              <a:latin typeface="Courier New" panose="02070309020205020404" pitchFamily="49" charset="0"/>
              <a:cs typeface="Courier New" panose="02070309020205020404" pitchFamily="49" charset="0"/>
              <a:sym typeface="Arial"/>
            </a:endParaRPr>
          </a:p>
          <a:p>
            <a:pPr eaLnBrk="0" fontAlgn="base" hangingPunct="0">
              <a:spcBef>
                <a:spcPct val="0"/>
              </a:spcBef>
              <a:spcAft>
                <a:spcPct val="0"/>
              </a:spcAft>
            </a:pPr>
            <a:r>
              <a:rPr lang="es-CL" altLang="es-CL" sz="2000" kern="0" dirty="0">
                <a:solidFill>
                  <a:srgbClr val="000000"/>
                </a:solidFill>
                <a:latin typeface="Courier New" panose="02070309020205020404" pitchFamily="49" charset="0"/>
                <a:cs typeface="Courier New" panose="02070309020205020404" pitchFamily="49" charset="0"/>
                <a:sym typeface="Arial"/>
              </a:rPr>
              <a:t>d</a:t>
            </a:r>
          </a:p>
        </p:txBody>
      </p:sp>
      <p:pic>
        <p:nvPicPr>
          <p:cNvPr id="8" name="Imagen 7" descr="Texto&#10;&#10;Descripción generada automáticamente">
            <a:extLst>
              <a:ext uri="{FF2B5EF4-FFF2-40B4-BE49-F238E27FC236}">
                <a16:creationId xmlns:a16="http://schemas.microsoft.com/office/drawing/2014/main" id="{F5715CB7-BBC4-4BE6-BA58-D549C449F790}"/>
              </a:ext>
            </a:extLst>
          </p:cNvPr>
          <p:cNvPicPr>
            <a:picLocks noChangeAspect="1"/>
          </p:cNvPicPr>
          <p:nvPr/>
        </p:nvPicPr>
        <p:blipFill>
          <a:blip r:embed="rId2"/>
          <a:stretch>
            <a:fillRect/>
          </a:stretch>
        </p:blipFill>
        <p:spPr>
          <a:xfrm>
            <a:off x="5285086" y="4299887"/>
            <a:ext cx="5419341" cy="1921035"/>
          </a:xfrm>
          <a:prstGeom prst="rect">
            <a:avLst/>
          </a:prstGeom>
        </p:spPr>
      </p:pic>
    </p:spTree>
    <p:extLst>
      <p:ext uri="{BB962C8B-B14F-4D97-AF65-F5344CB8AC3E}">
        <p14:creationId xmlns:p14="http://schemas.microsoft.com/office/powerpoint/2010/main" val="2134223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1981468" cy="5137150"/>
          </a:xfrm>
        </p:spPr>
        <p:txBody>
          <a:bodyPr>
            <a:normAutofit/>
          </a:bodyPr>
          <a:lstStyle/>
          <a:p>
            <a:r>
              <a:rPr lang="es-ES" dirty="0">
                <a:solidFill>
                  <a:schemeClr val="accent1"/>
                </a:solidFill>
              </a:rPr>
              <a:t>NOTA: La eliminación de una partición conlleva la pérdida de absolutamente todos los datos que están bajo su almacenamiento, por lo que su recuperación seria casi imposible. Por lo cual, debemos estar seguros del listado de particiones al momento de realizar esta acción.</a:t>
            </a:r>
            <a:br>
              <a:rPr lang="es-ES" dirty="0">
                <a:solidFill>
                  <a:schemeClr val="accent1"/>
                </a:solidFill>
              </a:rPr>
            </a:br>
            <a:endParaRPr lang="es-ES" dirty="0">
              <a:solidFill>
                <a:schemeClr val="accent1"/>
              </a:solidFill>
            </a:endParaRPr>
          </a:p>
          <a:p>
            <a:r>
              <a:rPr lang="es-ES" dirty="0">
                <a:solidFill>
                  <a:schemeClr val="accent1"/>
                </a:solidFill>
              </a:rPr>
              <a:t>Una vez que estemos seguros del número de partición que vamos a eliminar, lo introducimos y el siguiente a realizar es pulsar “w” (de </a:t>
            </a:r>
            <a:r>
              <a:rPr lang="es-ES" dirty="0" err="1">
                <a:solidFill>
                  <a:schemeClr val="accent1"/>
                </a:solidFill>
              </a:rPr>
              <a:t>write</a:t>
            </a:r>
            <a:r>
              <a:rPr lang="es-ES" dirty="0">
                <a:solidFill>
                  <a:schemeClr val="accent1"/>
                </a:solidFill>
              </a:rPr>
              <a:t>, escribir) para probar y confirmar la acción. Los cambios se verán reflejados en el próximo inicio del sistema.</a:t>
            </a:r>
            <a:br>
              <a:rPr lang="es-ES" dirty="0">
                <a:solidFill>
                  <a:schemeClr val="accent1"/>
                </a:solidFill>
              </a:rPr>
            </a:br>
            <a:endParaRPr lang="es-ES" dirty="0">
              <a:solidFill>
                <a:schemeClr val="accent1"/>
              </a:solidFill>
            </a:endParaRPr>
          </a:p>
        </p:txBody>
      </p:sp>
    </p:spTree>
    <p:extLst>
      <p:ext uri="{BB962C8B-B14F-4D97-AF65-F5344CB8AC3E}">
        <p14:creationId xmlns:p14="http://schemas.microsoft.com/office/powerpoint/2010/main" val="396044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Particionando un Disco Duro.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0" y="1219200"/>
            <a:ext cx="11679810" cy="5137150"/>
          </a:xfrm>
        </p:spPr>
        <p:txBody>
          <a:bodyPr/>
          <a:lstStyle/>
          <a:p>
            <a:r>
              <a:rPr lang="es-ES" dirty="0">
                <a:solidFill>
                  <a:schemeClr val="accent1"/>
                </a:solidFill>
              </a:rPr>
              <a:t>Podemos aprovechar los espacios en desuso del disco duro, asignándolo a una nueva partición. Es muy sencillo realizar el proceso. Nuevamente, accedemos al menú de </a:t>
            </a:r>
            <a:r>
              <a:rPr lang="es-ES" dirty="0" err="1">
                <a:solidFill>
                  <a:schemeClr val="accent1"/>
                </a:solidFill>
              </a:rPr>
              <a:t>fdisk</a:t>
            </a:r>
            <a:r>
              <a:rPr lang="es-ES" dirty="0">
                <a:solidFill>
                  <a:schemeClr val="accent1"/>
                </a:solidFill>
              </a:rPr>
              <a:t>, con el comando y el dispositivo como parámetro.</a:t>
            </a:r>
          </a:p>
          <a:p>
            <a:r>
              <a:rPr lang="es-ES" dirty="0">
                <a:solidFill>
                  <a:schemeClr val="accent1"/>
                </a:solidFill>
              </a:rPr>
              <a:t>Desde el menú, pulsamos “n” (nueva o new) para crear la partición nueva.</a:t>
            </a:r>
          </a:p>
        </p:txBody>
      </p:sp>
      <p:sp>
        <p:nvSpPr>
          <p:cNvPr id="6" name="Rectangle 1">
            <a:extLst>
              <a:ext uri="{FF2B5EF4-FFF2-40B4-BE49-F238E27FC236}">
                <a16:creationId xmlns:a16="http://schemas.microsoft.com/office/drawing/2014/main" id="{028DB014-1F73-4122-8E69-9E0FE03E7FF1}"/>
              </a:ext>
            </a:extLst>
          </p:cNvPr>
          <p:cNvSpPr>
            <a:spLocks noChangeArrowheads="1"/>
          </p:cNvSpPr>
          <p:nvPr/>
        </p:nvSpPr>
        <p:spPr bwMode="auto">
          <a:xfrm>
            <a:off x="512190" y="4296444"/>
            <a:ext cx="6708497" cy="93605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anchor="ctr" anchorCtr="0" compatLnSpc="1">
            <a:prstTxWarp prst="textNoShape">
              <a:avLst/>
            </a:prstTxWarp>
            <a:spAutoFit/>
          </a:bodyPr>
          <a:lstStyle/>
          <a:p>
            <a:pPr eaLnBrk="0" fontAlgn="base" hangingPunct="0">
              <a:spcBef>
                <a:spcPct val="0"/>
              </a:spcBef>
              <a:spcAft>
                <a:spcPct val="0"/>
              </a:spcAft>
            </a:pPr>
            <a:r>
              <a:rPr lang="es-CL" altLang="es-CL" sz="2000" kern="0" dirty="0" err="1">
                <a:solidFill>
                  <a:srgbClr val="000000"/>
                </a:solidFill>
                <a:latin typeface="Courier New" panose="02070309020205020404" pitchFamily="49" charset="0"/>
                <a:cs typeface="Courier New" panose="02070309020205020404" pitchFamily="49" charset="0"/>
                <a:sym typeface="Arial"/>
              </a:rPr>
              <a:t>fdisk</a:t>
            </a:r>
            <a:r>
              <a:rPr lang="es-CL" altLang="es-CL" sz="2000" kern="0" dirty="0">
                <a:solidFill>
                  <a:srgbClr val="000000"/>
                </a:solidFill>
                <a:latin typeface="Courier New" panose="02070309020205020404" pitchFamily="49" charset="0"/>
                <a:cs typeface="Courier New" panose="02070309020205020404" pitchFamily="49" charset="0"/>
                <a:sym typeface="Arial"/>
              </a:rPr>
              <a:t> /</a:t>
            </a:r>
            <a:r>
              <a:rPr lang="es-CL" altLang="es-CL" sz="2000" kern="0" dirty="0" err="1">
                <a:solidFill>
                  <a:srgbClr val="000000"/>
                </a:solidFill>
                <a:latin typeface="Courier New" panose="02070309020205020404" pitchFamily="49" charset="0"/>
                <a:cs typeface="Courier New" panose="02070309020205020404" pitchFamily="49" charset="0"/>
                <a:sym typeface="Arial"/>
              </a:rPr>
              <a:t>dev</a:t>
            </a:r>
            <a:r>
              <a:rPr lang="es-CL" altLang="es-CL" sz="2000" kern="0" dirty="0">
                <a:solidFill>
                  <a:srgbClr val="000000"/>
                </a:solidFill>
                <a:latin typeface="Courier New" panose="02070309020205020404" pitchFamily="49" charset="0"/>
                <a:cs typeface="Courier New" panose="02070309020205020404" pitchFamily="49" charset="0"/>
                <a:sym typeface="Arial"/>
              </a:rPr>
              <a:t>/</a:t>
            </a:r>
            <a:r>
              <a:rPr lang="es-CL" altLang="es-CL" sz="2000" kern="0" dirty="0" err="1">
                <a:solidFill>
                  <a:srgbClr val="000000"/>
                </a:solidFill>
                <a:latin typeface="Courier New" panose="02070309020205020404" pitchFamily="49" charset="0"/>
                <a:cs typeface="Courier New" panose="02070309020205020404" pitchFamily="49" charset="0"/>
                <a:sym typeface="Arial"/>
              </a:rPr>
              <a:t>sdb</a:t>
            </a:r>
            <a:endParaRPr lang="es-CL" altLang="es-CL" sz="2000" kern="0" dirty="0">
              <a:solidFill>
                <a:srgbClr val="000000"/>
              </a:solidFill>
              <a:latin typeface="Courier New" panose="02070309020205020404" pitchFamily="49" charset="0"/>
              <a:cs typeface="Courier New" panose="02070309020205020404" pitchFamily="49" charset="0"/>
              <a:sym typeface="Arial"/>
            </a:endParaRPr>
          </a:p>
          <a:p>
            <a:pPr eaLnBrk="0" fontAlgn="base" hangingPunct="0">
              <a:spcBef>
                <a:spcPct val="0"/>
              </a:spcBef>
              <a:spcAft>
                <a:spcPct val="0"/>
              </a:spcAft>
            </a:pPr>
            <a:r>
              <a:rPr lang="es-CL" altLang="es-CL" sz="2000" kern="0" dirty="0">
                <a:solidFill>
                  <a:srgbClr val="000000"/>
                </a:solidFill>
                <a:latin typeface="Courier New" panose="02070309020205020404" pitchFamily="49" charset="0"/>
                <a:cs typeface="Courier New" panose="02070309020205020404" pitchFamily="49" charset="0"/>
                <a:sym typeface="Arial"/>
              </a:rPr>
              <a:t>n</a:t>
            </a:r>
          </a:p>
        </p:txBody>
      </p:sp>
      <p:pic>
        <p:nvPicPr>
          <p:cNvPr id="8" name="Imagen 7" descr="Texto&#10;&#10;Descripción generada automáticamente">
            <a:extLst>
              <a:ext uri="{FF2B5EF4-FFF2-40B4-BE49-F238E27FC236}">
                <a16:creationId xmlns:a16="http://schemas.microsoft.com/office/drawing/2014/main" id="{3E67B5A7-606D-4AF6-AE8E-CBFEA61B1687}"/>
              </a:ext>
            </a:extLst>
          </p:cNvPr>
          <p:cNvPicPr>
            <a:picLocks noChangeAspect="1"/>
          </p:cNvPicPr>
          <p:nvPr/>
        </p:nvPicPr>
        <p:blipFill>
          <a:blip r:embed="rId2"/>
          <a:stretch>
            <a:fillRect/>
          </a:stretch>
        </p:blipFill>
        <p:spPr>
          <a:xfrm>
            <a:off x="4932247" y="4173225"/>
            <a:ext cx="6119390" cy="2118544"/>
          </a:xfrm>
          <a:prstGeom prst="rect">
            <a:avLst/>
          </a:prstGeom>
        </p:spPr>
      </p:pic>
    </p:spTree>
    <p:extLst>
      <p:ext uri="{BB962C8B-B14F-4D97-AF65-F5344CB8AC3E}">
        <p14:creationId xmlns:p14="http://schemas.microsoft.com/office/powerpoint/2010/main" val="2955767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Ejemplo de Particionamiento.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type="body" idx="4294967295"/>
          </p:nvPr>
        </p:nvSpPr>
        <p:spPr>
          <a:xfrm>
            <a:off x="424206" y="1219200"/>
            <a:ext cx="11434714" cy="5137150"/>
          </a:xfrm>
        </p:spPr>
        <p:txBody>
          <a:bodyPr/>
          <a:lstStyle/>
          <a:p>
            <a:r>
              <a:rPr lang="es-ES" dirty="0">
                <a:solidFill>
                  <a:schemeClr val="accent1"/>
                </a:solidFill>
              </a:rPr>
              <a:t>El siguiente paso será seleccionar el tipo de partición, es decir, si será primaria o extendida (conocida como lógica). En caso de ser primaria, pulsamos ”p” y para una extendida “e”.</a:t>
            </a:r>
          </a:p>
          <a:p>
            <a:endParaRPr lang="es-ES" dirty="0">
              <a:solidFill>
                <a:schemeClr val="accent1"/>
              </a:solidFill>
            </a:endParaRPr>
          </a:p>
          <a:p>
            <a:r>
              <a:rPr lang="es-ES" dirty="0">
                <a:solidFill>
                  <a:schemeClr val="accent1"/>
                </a:solidFill>
              </a:rPr>
              <a:t>A continuación, solicitara dos datos, el primero y el último cilindro que identificaran la partición. Basta con colocar “+10000M” en “</a:t>
            </a:r>
            <a:r>
              <a:rPr lang="es-ES" dirty="0" err="1">
                <a:solidFill>
                  <a:schemeClr val="accent1"/>
                </a:solidFill>
              </a:rPr>
              <a:t>last</a:t>
            </a:r>
            <a:r>
              <a:rPr lang="es-ES" dirty="0">
                <a:solidFill>
                  <a:schemeClr val="accent1"/>
                </a:solidFill>
              </a:rPr>
              <a:t> </a:t>
            </a:r>
            <a:r>
              <a:rPr lang="es-ES" dirty="0" err="1">
                <a:solidFill>
                  <a:schemeClr val="accent1"/>
                </a:solidFill>
              </a:rPr>
              <a:t>cylinder</a:t>
            </a:r>
            <a:r>
              <a:rPr lang="es-ES" dirty="0">
                <a:solidFill>
                  <a:schemeClr val="accent1"/>
                </a:solidFill>
              </a:rPr>
              <a:t>”, o cual significa que  + (suma) 10000MB. Al igual que oras opciones, debemos escribir “w” para confirmar los cambios en la tabla de particiones y que se apliquen en el reinicio del sistema.</a:t>
            </a:r>
          </a:p>
        </p:txBody>
      </p:sp>
    </p:spTree>
    <p:extLst>
      <p:ext uri="{BB962C8B-B14F-4D97-AF65-F5344CB8AC3E}">
        <p14:creationId xmlns:p14="http://schemas.microsoft.com/office/powerpoint/2010/main" val="2724697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Ejemplo: Creando particiones.</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a:xfrm>
            <a:off x="838200" y="1114425"/>
            <a:ext cx="4393676" cy="5062538"/>
          </a:xfrm>
        </p:spPr>
        <p:txBody>
          <a:bodyPr/>
          <a:lstStyle/>
          <a:p>
            <a:pPr algn="just"/>
            <a:r>
              <a:rPr lang="es-ES" dirty="0">
                <a:solidFill>
                  <a:schemeClr val="accent1"/>
                </a:solidFill>
              </a:rPr>
              <a:t>Ejemplo, crearemos dos particiones, una de 10gb y otra de 4gb, la primera partición será utilizada para almacenar datos, estableciendo como punto de montaje de esta unidad, el directorio /documentos.</a:t>
            </a:r>
          </a:p>
        </p:txBody>
      </p:sp>
      <p:pic>
        <p:nvPicPr>
          <p:cNvPr id="5" name="Imagen 4" descr="Texto&#10;&#10;Descripción generada automáticamente">
            <a:extLst>
              <a:ext uri="{FF2B5EF4-FFF2-40B4-BE49-F238E27FC236}">
                <a16:creationId xmlns:a16="http://schemas.microsoft.com/office/drawing/2014/main" id="{0FF3C711-0C5E-49D2-BA36-733DD1107EC1}"/>
              </a:ext>
            </a:extLst>
          </p:cNvPr>
          <p:cNvPicPr>
            <a:picLocks noChangeAspect="1"/>
          </p:cNvPicPr>
          <p:nvPr/>
        </p:nvPicPr>
        <p:blipFill>
          <a:blip r:embed="rId2"/>
          <a:stretch>
            <a:fillRect/>
          </a:stretch>
        </p:blipFill>
        <p:spPr>
          <a:xfrm>
            <a:off x="5367077" y="1319144"/>
            <a:ext cx="5006774" cy="5037257"/>
          </a:xfrm>
          <a:prstGeom prst="rect">
            <a:avLst/>
          </a:prstGeom>
        </p:spPr>
      </p:pic>
    </p:spTree>
    <p:extLst>
      <p:ext uri="{BB962C8B-B14F-4D97-AF65-F5344CB8AC3E}">
        <p14:creationId xmlns:p14="http://schemas.microsoft.com/office/powerpoint/2010/main" val="3550995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Ejemplo: Creando particiones.</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a:xfrm>
            <a:off x="838200" y="1114425"/>
            <a:ext cx="10624794" cy="5062538"/>
          </a:xfrm>
        </p:spPr>
        <p:txBody>
          <a:bodyPr/>
          <a:lstStyle/>
          <a:p>
            <a:r>
              <a:rPr lang="es-ES" dirty="0">
                <a:solidFill>
                  <a:schemeClr val="accent1"/>
                </a:solidFill>
              </a:rPr>
              <a:t>Creamos una nueva partición, del tipo primaria, iniciando en el primer bloque disponible y asignando 10gb de tamaño.</a:t>
            </a:r>
          </a:p>
        </p:txBody>
      </p:sp>
      <p:pic>
        <p:nvPicPr>
          <p:cNvPr id="5" name="Imagen 4" descr="Texto&#10;&#10;Descripción generada automáticamente">
            <a:extLst>
              <a:ext uri="{FF2B5EF4-FFF2-40B4-BE49-F238E27FC236}">
                <a16:creationId xmlns:a16="http://schemas.microsoft.com/office/drawing/2014/main" id="{3495F957-C242-489A-AEC2-78B81312442A}"/>
              </a:ext>
            </a:extLst>
          </p:cNvPr>
          <p:cNvPicPr>
            <a:picLocks noChangeAspect="1"/>
          </p:cNvPicPr>
          <p:nvPr/>
        </p:nvPicPr>
        <p:blipFill>
          <a:blip r:embed="rId2"/>
          <a:stretch>
            <a:fillRect/>
          </a:stretch>
        </p:blipFill>
        <p:spPr>
          <a:xfrm>
            <a:off x="3228287" y="2239757"/>
            <a:ext cx="6140938" cy="4443227"/>
          </a:xfrm>
          <a:prstGeom prst="rect">
            <a:avLst/>
          </a:prstGeom>
        </p:spPr>
      </p:pic>
    </p:spTree>
    <p:extLst>
      <p:ext uri="{BB962C8B-B14F-4D97-AF65-F5344CB8AC3E}">
        <p14:creationId xmlns:p14="http://schemas.microsoft.com/office/powerpoint/2010/main" val="98761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Particiones</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Explicaremos cómo funcionan las particiones de manera que pueda encontrar la instalación de Red </a:t>
            </a:r>
            <a:r>
              <a:rPr lang="es-ES" dirty="0" err="1">
                <a:solidFill>
                  <a:schemeClr val="accent1"/>
                </a:solidFill>
              </a:rPr>
              <a:t>Hat</a:t>
            </a:r>
            <a:r>
              <a:rPr lang="es-ES" dirty="0">
                <a:solidFill>
                  <a:schemeClr val="accent1"/>
                </a:solidFill>
              </a:rPr>
              <a:t> Linux lo más sencilla posible.</a:t>
            </a:r>
          </a:p>
          <a:p>
            <a:endParaRPr lang="es-CL" dirty="0"/>
          </a:p>
        </p:txBody>
      </p:sp>
      <p:pic>
        <p:nvPicPr>
          <p:cNvPr id="5" name="Picture 5">
            <a:extLst>
              <a:ext uri="{FF2B5EF4-FFF2-40B4-BE49-F238E27FC236}">
                <a16:creationId xmlns:a16="http://schemas.microsoft.com/office/drawing/2014/main" id="{5145E3D7-17AC-4DC6-A06E-819D87A0E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99" y="3077176"/>
            <a:ext cx="140970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a:extLst>
              <a:ext uri="{FF2B5EF4-FFF2-40B4-BE49-F238E27FC236}">
                <a16:creationId xmlns:a16="http://schemas.microsoft.com/office/drawing/2014/main" id="{363C7F66-0E6C-4C1C-BD91-F1F2F598390E}"/>
              </a:ext>
            </a:extLst>
          </p:cNvPr>
          <p:cNvSpPr txBox="1">
            <a:spLocks noChangeArrowheads="1"/>
          </p:cNvSpPr>
          <p:nvPr/>
        </p:nvSpPr>
        <p:spPr bwMode="auto">
          <a:xfrm>
            <a:off x="5230799" y="3747101"/>
            <a:ext cx="3810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00"/>
              </a:buClr>
            </a:pPr>
            <a:r>
              <a:rPr lang="es-ES" altLang="es-CL" sz="2000" kern="0" dirty="0">
                <a:solidFill>
                  <a:srgbClr val="DE3075"/>
                </a:solidFill>
                <a:latin typeface="Arial"/>
                <a:cs typeface="Arial"/>
                <a:sym typeface="Arial"/>
              </a:rPr>
              <a:t>La figura muestra una unidad de discos nueva sin usar.</a:t>
            </a:r>
          </a:p>
        </p:txBody>
      </p:sp>
    </p:spTree>
    <p:extLst>
      <p:ext uri="{BB962C8B-B14F-4D97-AF65-F5344CB8AC3E}">
        <p14:creationId xmlns:p14="http://schemas.microsoft.com/office/powerpoint/2010/main" val="180231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Ejemplo: Creando particiones.</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Creamos una segunda partición, del tipo primaria, con un tamaño de 4gb pero cambiamos el tipo de partición a swap</a:t>
            </a:r>
          </a:p>
          <a:p>
            <a:pPr marL="50800" indent="0">
              <a:buNone/>
            </a:pPr>
            <a:endParaRPr lang="es-ES" dirty="0"/>
          </a:p>
        </p:txBody>
      </p:sp>
      <p:pic>
        <p:nvPicPr>
          <p:cNvPr id="4" name="Imagen 3">
            <a:extLst>
              <a:ext uri="{FF2B5EF4-FFF2-40B4-BE49-F238E27FC236}">
                <a16:creationId xmlns:a16="http://schemas.microsoft.com/office/drawing/2014/main" id="{1CB98E4D-31F8-4832-B43D-6D9E5CBBA785}"/>
              </a:ext>
            </a:extLst>
          </p:cNvPr>
          <p:cNvPicPr>
            <a:picLocks noChangeAspect="1"/>
          </p:cNvPicPr>
          <p:nvPr/>
        </p:nvPicPr>
        <p:blipFill>
          <a:blip r:embed="rId2"/>
          <a:stretch>
            <a:fillRect/>
          </a:stretch>
        </p:blipFill>
        <p:spPr>
          <a:xfrm>
            <a:off x="2323093" y="2420468"/>
            <a:ext cx="7522720" cy="2734064"/>
          </a:xfrm>
          <a:prstGeom prst="rect">
            <a:avLst/>
          </a:prstGeom>
        </p:spPr>
      </p:pic>
    </p:spTree>
    <p:extLst>
      <p:ext uri="{BB962C8B-B14F-4D97-AF65-F5344CB8AC3E}">
        <p14:creationId xmlns:p14="http://schemas.microsoft.com/office/powerpoint/2010/main" val="592692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Ejemplo: Creando particiones.</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Revisamos la tabla de particiones para verificar que todo este correcto, utilizando la opción “p” y una vez confirmado que todo esta bien configurado, guardamos los cambios.</a:t>
            </a:r>
          </a:p>
        </p:txBody>
      </p:sp>
      <p:pic>
        <p:nvPicPr>
          <p:cNvPr id="7" name="Imagen 6" descr="Texto&#10;&#10;Descripción generada automáticamente">
            <a:extLst>
              <a:ext uri="{FF2B5EF4-FFF2-40B4-BE49-F238E27FC236}">
                <a16:creationId xmlns:a16="http://schemas.microsoft.com/office/drawing/2014/main" id="{B0645914-792C-477C-BB91-029F8EEC194C}"/>
              </a:ext>
            </a:extLst>
          </p:cNvPr>
          <p:cNvPicPr>
            <a:picLocks noChangeAspect="1"/>
          </p:cNvPicPr>
          <p:nvPr/>
        </p:nvPicPr>
        <p:blipFill>
          <a:blip r:embed="rId2"/>
          <a:stretch>
            <a:fillRect/>
          </a:stretch>
        </p:blipFill>
        <p:spPr>
          <a:xfrm>
            <a:off x="2840972" y="2841976"/>
            <a:ext cx="6510057" cy="2797425"/>
          </a:xfrm>
          <a:prstGeom prst="rect">
            <a:avLst/>
          </a:prstGeom>
        </p:spPr>
      </p:pic>
    </p:spTree>
    <p:extLst>
      <p:ext uri="{BB962C8B-B14F-4D97-AF65-F5344CB8AC3E}">
        <p14:creationId xmlns:p14="http://schemas.microsoft.com/office/powerpoint/2010/main" val="293641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Habilitando Particiones.</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t>Luego de la creación de las particiones, debemos establecer el </a:t>
            </a:r>
            <a:r>
              <a:rPr lang="es-ES" dirty="0">
                <a:solidFill>
                  <a:schemeClr val="accent1"/>
                </a:solidFill>
              </a:rPr>
              <a:t>formato en el cual serán almacenados los datos, a través de la herramienta </a:t>
            </a:r>
            <a:r>
              <a:rPr lang="es-ES" dirty="0" err="1">
                <a:solidFill>
                  <a:schemeClr val="accent1"/>
                </a:solidFill>
              </a:rPr>
              <a:t>mkfs</a:t>
            </a:r>
            <a:r>
              <a:rPr lang="es-ES" dirty="0">
                <a:solidFill>
                  <a:schemeClr val="accent1"/>
                </a:solidFill>
              </a:rPr>
              <a:t> (</a:t>
            </a:r>
            <a:r>
              <a:rPr lang="es-ES" dirty="0" err="1">
                <a:solidFill>
                  <a:schemeClr val="accent1"/>
                </a:solidFill>
              </a:rPr>
              <a:t>make</a:t>
            </a:r>
            <a:r>
              <a:rPr lang="es-ES" dirty="0">
                <a:solidFill>
                  <a:schemeClr val="accent1"/>
                </a:solidFill>
              </a:rPr>
              <a:t> file </a:t>
            </a:r>
            <a:r>
              <a:rPr lang="es-ES" dirty="0" err="1">
                <a:solidFill>
                  <a:schemeClr val="accent1"/>
                </a:solidFill>
              </a:rPr>
              <a:t>sistem</a:t>
            </a:r>
            <a:r>
              <a:rPr lang="es-ES" dirty="0">
                <a:solidFill>
                  <a:schemeClr val="accent1"/>
                </a:solidFill>
              </a:rPr>
              <a:t>) y </a:t>
            </a:r>
            <a:r>
              <a:rPr lang="es-ES" dirty="0" err="1">
                <a:solidFill>
                  <a:schemeClr val="accent1"/>
                </a:solidFill>
              </a:rPr>
              <a:t>mswap</a:t>
            </a:r>
            <a:r>
              <a:rPr lang="es-ES" dirty="0">
                <a:solidFill>
                  <a:schemeClr val="accent1"/>
                </a:solidFill>
              </a:rPr>
              <a:t> (</a:t>
            </a:r>
            <a:r>
              <a:rPr lang="es-ES" dirty="0" err="1">
                <a:solidFill>
                  <a:schemeClr val="accent1"/>
                </a:solidFill>
              </a:rPr>
              <a:t>make</a:t>
            </a:r>
            <a:r>
              <a:rPr lang="es-ES" dirty="0">
                <a:solidFill>
                  <a:schemeClr val="accent1"/>
                </a:solidFill>
              </a:rPr>
              <a:t> swap)</a:t>
            </a:r>
          </a:p>
          <a:p>
            <a:pPr marL="50800" indent="0">
              <a:buNone/>
            </a:pPr>
            <a:endParaRPr lang="es-ES" dirty="0"/>
          </a:p>
        </p:txBody>
      </p:sp>
      <p:pic>
        <p:nvPicPr>
          <p:cNvPr id="5" name="Imagen 4" descr="Texto&#10;&#10;Descripción generada automáticamente">
            <a:extLst>
              <a:ext uri="{FF2B5EF4-FFF2-40B4-BE49-F238E27FC236}">
                <a16:creationId xmlns:a16="http://schemas.microsoft.com/office/drawing/2014/main" id="{36D4CC1A-9D74-44EE-BC78-57652E4DAAE9}"/>
              </a:ext>
            </a:extLst>
          </p:cNvPr>
          <p:cNvPicPr>
            <a:picLocks noChangeAspect="1"/>
          </p:cNvPicPr>
          <p:nvPr/>
        </p:nvPicPr>
        <p:blipFill>
          <a:blip r:embed="rId2"/>
          <a:stretch>
            <a:fillRect/>
          </a:stretch>
        </p:blipFill>
        <p:spPr>
          <a:xfrm>
            <a:off x="3169551" y="2648960"/>
            <a:ext cx="5829805" cy="1821338"/>
          </a:xfrm>
          <a:prstGeom prst="rect">
            <a:avLst/>
          </a:prstGeom>
        </p:spPr>
      </p:pic>
      <p:pic>
        <p:nvPicPr>
          <p:cNvPr id="7" name="Imagen 6">
            <a:extLst>
              <a:ext uri="{FF2B5EF4-FFF2-40B4-BE49-F238E27FC236}">
                <a16:creationId xmlns:a16="http://schemas.microsoft.com/office/drawing/2014/main" id="{FC1B4BB2-DA13-446D-919F-CA5915B3C709}"/>
              </a:ext>
            </a:extLst>
          </p:cNvPr>
          <p:cNvPicPr>
            <a:picLocks noChangeAspect="1"/>
          </p:cNvPicPr>
          <p:nvPr/>
        </p:nvPicPr>
        <p:blipFill>
          <a:blip r:embed="rId3"/>
          <a:stretch>
            <a:fillRect/>
          </a:stretch>
        </p:blipFill>
        <p:spPr>
          <a:xfrm>
            <a:off x="3169551" y="4474964"/>
            <a:ext cx="5685013" cy="563929"/>
          </a:xfrm>
          <a:prstGeom prst="rect">
            <a:avLst/>
          </a:prstGeom>
        </p:spPr>
      </p:pic>
    </p:spTree>
    <p:extLst>
      <p:ext uri="{BB962C8B-B14F-4D97-AF65-F5344CB8AC3E}">
        <p14:creationId xmlns:p14="http://schemas.microsoft.com/office/powerpoint/2010/main" val="1165687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Habilitando Particiones.</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Creamos el punto de montaje para la partición de almacenamiento y realizamos el montaje temporal con el comando “</a:t>
            </a:r>
            <a:r>
              <a:rPr lang="es-ES" dirty="0" err="1">
                <a:solidFill>
                  <a:schemeClr val="accent1"/>
                </a:solidFill>
              </a:rPr>
              <a:t>mount</a:t>
            </a:r>
            <a:r>
              <a:rPr lang="es-ES" dirty="0">
                <a:solidFill>
                  <a:schemeClr val="accent1"/>
                </a:solidFill>
              </a:rPr>
              <a:t>”</a:t>
            </a:r>
          </a:p>
        </p:txBody>
      </p:sp>
      <p:pic>
        <p:nvPicPr>
          <p:cNvPr id="5" name="Imagen 4" descr="Imagen que contiene texto, captura de pantalla, monitor, pantalla&#10;&#10;Descripción generada automáticamente">
            <a:extLst>
              <a:ext uri="{FF2B5EF4-FFF2-40B4-BE49-F238E27FC236}">
                <a16:creationId xmlns:a16="http://schemas.microsoft.com/office/drawing/2014/main" id="{22867CE5-E919-4619-A066-97675C69FE9D}"/>
              </a:ext>
            </a:extLst>
          </p:cNvPr>
          <p:cNvPicPr>
            <a:picLocks noChangeAspect="1"/>
          </p:cNvPicPr>
          <p:nvPr/>
        </p:nvPicPr>
        <p:blipFill>
          <a:blip r:embed="rId2"/>
          <a:stretch>
            <a:fillRect/>
          </a:stretch>
        </p:blipFill>
        <p:spPr>
          <a:xfrm>
            <a:off x="2257921" y="2638606"/>
            <a:ext cx="7414903" cy="2103302"/>
          </a:xfrm>
          <a:prstGeom prst="rect">
            <a:avLst/>
          </a:prstGeom>
        </p:spPr>
      </p:pic>
    </p:spTree>
    <p:extLst>
      <p:ext uri="{BB962C8B-B14F-4D97-AF65-F5344CB8AC3E}">
        <p14:creationId xmlns:p14="http://schemas.microsoft.com/office/powerpoint/2010/main" val="2291800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Habilitando Particiones. </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La memoria swap no requiere punto de montaje, solo la debemos activar con el comando “</a:t>
            </a:r>
            <a:r>
              <a:rPr lang="es-ES" dirty="0" err="1">
                <a:solidFill>
                  <a:schemeClr val="accent1"/>
                </a:solidFill>
              </a:rPr>
              <a:t>swapon</a:t>
            </a:r>
            <a:r>
              <a:rPr lang="es-ES" dirty="0">
                <a:solidFill>
                  <a:schemeClr val="accent1"/>
                </a:solidFill>
              </a:rPr>
              <a:t> -a”</a:t>
            </a:r>
          </a:p>
        </p:txBody>
      </p:sp>
      <p:pic>
        <p:nvPicPr>
          <p:cNvPr id="5" name="Imagen 4" descr="Interfaz de usuario gráfica, Texto&#10;&#10;Descripción generada automáticamente">
            <a:extLst>
              <a:ext uri="{FF2B5EF4-FFF2-40B4-BE49-F238E27FC236}">
                <a16:creationId xmlns:a16="http://schemas.microsoft.com/office/drawing/2014/main" id="{1D7E19F0-9C3F-4E4E-8F36-108AE21590BA}"/>
              </a:ext>
            </a:extLst>
          </p:cNvPr>
          <p:cNvPicPr>
            <a:picLocks noChangeAspect="1"/>
          </p:cNvPicPr>
          <p:nvPr/>
        </p:nvPicPr>
        <p:blipFill>
          <a:blip r:embed="rId2"/>
          <a:stretch>
            <a:fillRect/>
          </a:stretch>
        </p:blipFill>
        <p:spPr>
          <a:xfrm>
            <a:off x="2620979" y="2292148"/>
            <a:ext cx="6950042" cy="1676545"/>
          </a:xfrm>
          <a:prstGeom prst="rect">
            <a:avLst/>
          </a:prstGeom>
        </p:spPr>
      </p:pic>
    </p:spTree>
    <p:extLst>
      <p:ext uri="{BB962C8B-B14F-4D97-AF65-F5344CB8AC3E}">
        <p14:creationId xmlns:p14="http://schemas.microsoft.com/office/powerpoint/2010/main" val="1242751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Ejemplo: Creando particiones.</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Dentro del archivo “</a:t>
            </a:r>
            <a:r>
              <a:rPr lang="es-ES" dirty="0" err="1">
                <a:solidFill>
                  <a:schemeClr val="accent1"/>
                </a:solidFill>
              </a:rPr>
              <a:t>fstab</a:t>
            </a:r>
            <a:r>
              <a:rPr lang="es-ES" dirty="0">
                <a:solidFill>
                  <a:schemeClr val="accent1"/>
                </a:solidFill>
              </a:rPr>
              <a:t>” ubicado en el directorio “/</a:t>
            </a:r>
            <a:r>
              <a:rPr lang="es-ES" dirty="0" err="1">
                <a:solidFill>
                  <a:schemeClr val="accent1"/>
                </a:solidFill>
              </a:rPr>
              <a:t>etc</a:t>
            </a:r>
            <a:r>
              <a:rPr lang="es-ES" dirty="0">
                <a:solidFill>
                  <a:schemeClr val="accent1"/>
                </a:solidFill>
              </a:rPr>
              <a:t>” encontramos un listado de dispositivos, los cuales se montan al iniciar el sistema operativo, debemos agregar aquí las unidades creadas para que se habiliten al iniciar el S.O”</a:t>
            </a:r>
          </a:p>
          <a:p>
            <a:r>
              <a:rPr lang="es-ES" dirty="0">
                <a:solidFill>
                  <a:schemeClr val="accent1"/>
                </a:solidFill>
              </a:rPr>
              <a:t>Utilizaremos el comando </a:t>
            </a:r>
            <a:r>
              <a:rPr lang="es-ES" dirty="0" err="1">
                <a:solidFill>
                  <a:schemeClr val="accent1"/>
                </a:solidFill>
              </a:rPr>
              <a:t>blkid</a:t>
            </a:r>
            <a:r>
              <a:rPr lang="es-ES" dirty="0">
                <a:solidFill>
                  <a:schemeClr val="accent1"/>
                </a:solidFill>
              </a:rPr>
              <a:t> para obtener información de cada partición y configurar el auto montaje.</a:t>
            </a:r>
          </a:p>
        </p:txBody>
      </p:sp>
      <p:pic>
        <p:nvPicPr>
          <p:cNvPr id="5" name="Imagen 4" descr="Interfaz de usuario gráfica, Texto&#10;&#10;Descripción generada automáticamente">
            <a:extLst>
              <a:ext uri="{FF2B5EF4-FFF2-40B4-BE49-F238E27FC236}">
                <a16:creationId xmlns:a16="http://schemas.microsoft.com/office/drawing/2014/main" id="{F128509E-17AB-4893-9D8D-8A853C2BC021}"/>
              </a:ext>
            </a:extLst>
          </p:cNvPr>
          <p:cNvPicPr>
            <a:picLocks noChangeAspect="1"/>
          </p:cNvPicPr>
          <p:nvPr/>
        </p:nvPicPr>
        <p:blipFill>
          <a:blip r:embed="rId2"/>
          <a:stretch>
            <a:fillRect/>
          </a:stretch>
        </p:blipFill>
        <p:spPr>
          <a:xfrm>
            <a:off x="2253235" y="3787501"/>
            <a:ext cx="7872142" cy="1623201"/>
          </a:xfrm>
          <a:prstGeom prst="rect">
            <a:avLst/>
          </a:prstGeom>
        </p:spPr>
      </p:pic>
    </p:spTree>
    <p:extLst>
      <p:ext uri="{BB962C8B-B14F-4D97-AF65-F5344CB8AC3E}">
        <p14:creationId xmlns:p14="http://schemas.microsoft.com/office/powerpoint/2010/main" val="3910830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Ejemplo: Creando particiones.</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Copiamos los “</a:t>
            </a:r>
            <a:r>
              <a:rPr lang="es-ES" dirty="0" err="1">
                <a:solidFill>
                  <a:schemeClr val="accent1"/>
                </a:solidFill>
              </a:rPr>
              <a:t>uuid</a:t>
            </a:r>
            <a:r>
              <a:rPr lang="es-ES" dirty="0">
                <a:solidFill>
                  <a:schemeClr val="accent1"/>
                </a:solidFill>
              </a:rPr>
              <a:t>” y configuramos.</a:t>
            </a:r>
          </a:p>
        </p:txBody>
      </p:sp>
      <p:pic>
        <p:nvPicPr>
          <p:cNvPr id="5" name="Imagen 4" descr="Texto&#10;&#10;Descripción generada automáticamente">
            <a:extLst>
              <a:ext uri="{FF2B5EF4-FFF2-40B4-BE49-F238E27FC236}">
                <a16:creationId xmlns:a16="http://schemas.microsoft.com/office/drawing/2014/main" id="{4DE9689F-9781-425B-A477-0E85A3F3DAD3}"/>
              </a:ext>
            </a:extLst>
          </p:cNvPr>
          <p:cNvPicPr>
            <a:picLocks noChangeAspect="1"/>
          </p:cNvPicPr>
          <p:nvPr/>
        </p:nvPicPr>
        <p:blipFill>
          <a:blip r:embed="rId2"/>
          <a:stretch>
            <a:fillRect/>
          </a:stretch>
        </p:blipFill>
        <p:spPr>
          <a:xfrm>
            <a:off x="2609548" y="1779127"/>
            <a:ext cx="6972904" cy="3299746"/>
          </a:xfrm>
          <a:prstGeom prst="rect">
            <a:avLst/>
          </a:prstGeom>
        </p:spPr>
      </p:pic>
    </p:spTree>
    <p:extLst>
      <p:ext uri="{BB962C8B-B14F-4D97-AF65-F5344CB8AC3E}">
        <p14:creationId xmlns:p14="http://schemas.microsoft.com/office/powerpoint/2010/main" val="2032170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fontScale="90000"/>
          </a:bodyPr>
          <a:lstStyle/>
          <a:p>
            <a:r>
              <a:rPr lang="es-ES" sz="3200" dirty="0"/>
              <a:t>Ejemplo: Creando particiones.</a:t>
            </a:r>
            <a:r>
              <a:rPr lang="es-ES_tradnl" dirty="0"/>
              <a:t>	</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Finalmente guardamos los cambios realizados al archivo </a:t>
            </a:r>
            <a:r>
              <a:rPr lang="es-ES" dirty="0" err="1">
                <a:solidFill>
                  <a:schemeClr val="accent1"/>
                </a:solidFill>
              </a:rPr>
              <a:t>fstab</a:t>
            </a:r>
            <a:r>
              <a:rPr lang="es-ES" dirty="0">
                <a:solidFill>
                  <a:schemeClr val="accent1"/>
                </a:solidFill>
              </a:rPr>
              <a:t> y la mejor forma de comprobar que todo este funcionando correctamente, es reiniciar y validar.</a:t>
            </a:r>
          </a:p>
          <a:p>
            <a:endParaRPr lang="es-ES" dirty="0"/>
          </a:p>
        </p:txBody>
      </p:sp>
      <p:pic>
        <p:nvPicPr>
          <p:cNvPr id="6" name="Imagen 5" descr="Interfaz de usuario gráfica, Texto&#10;&#10;Descripción generada automáticamente">
            <a:extLst>
              <a:ext uri="{FF2B5EF4-FFF2-40B4-BE49-F238E27FC236}">
                <a16:creationId xmlns:a16="http://schemas.microsoft.com/office/drawing/2014/main" id="{E76737EB-1ED5-4A99-8F88-2421A1260DF7}"/>
              </a:ext>
            </a:extLst>
          </p:cNvPr>
          <p:cNvPicPr>
            <a:picLocks noChangeAspect="1"/>
          </p:cNvPicPr>
          <p:nvPr/>
        </p:nvPicPr>
        <p:blipFill>
          <a:blip r:embed="rId2"/>
          <a:stretch>
            <a:fillRect/>
          </a:stretch>
        </p:blipFill>
        <p:spPr>
          <a:xfrm>
            <a:off x="2338899" y="2724401"/>
            <a:ext cx="7491109" cy="3200677"/>
          </a:xfrm>
          <a:prstGeom prst="rect">
            <a:avLst/>
          </a:prstGeom>
        </p:spPr>
      </p:pic>
    </p:spTree>
    <p:extLst>
      <p:ext uri="{BB962C8B-B14F-4D97-AF65-F5344CB8AC3E}">
        <p14:creationId xmlns:p14="http://schemas.microsoft.com/office/powerpoint/2010/main" val="3640433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LVM (</a:t>
            </a:r>
            <a:r>
              <a:rPr lang="es-ES" dirty="0" err="1">
                <a:solidFill>
                  <a:schemeClr val="accent1"/>
                </a:solidFill>
              </a:rPr>
              <a:t>Logical</a:t>
            </a:r>
            <a:r>
              <a:rPr lang="es-ES" dirty="0">
                <a:solidFill>
                  <a:schemeClr val="accent1"/>
                </a:solidFill>
              </a:rPr>
              <a:t> </a:t>
            </a:r>
            <a:r>
              <a:rPr lang="es-ES" dirty="0" err="1">
                <a:solidFill>
                  <a:schemeClr val="accent1"/>
                </a:solidFill>
              </a:rPr>
              <a:t>Volume</a:t>
            </a:r>
            <a:r>
              <a:rPr lang="es-ES" dirty="0">
                <a:solidFill>
                  <a:schemeClr val="accent1"/>
                </a:solidFill>
              </a:rPr>
              <a:t> Manager) es un avanzado sistema de gestión de volúmenes, soportado por el núcleo Linux, que permite al administrador gestionar el espacio de almacenamiento con mucha más flexibilidad que cuando se utilizan métodos tradicionales.</a:t>
            </a:r>
          </a:p>
          <a:p>
            <a:endParaRPr lang="es-ES" dirty="0">
              <a:solidFill>
                <a:schemeClr val="accent1"/>
              </a:solidFill>
            </a:endParaRPr>
          </a:p>
          <a:p>
            <a:r>
              <a:rPr lang="es-ES" dirty="0">
                <a:solidFill>
                  <a:schemeClr val="accent1"/>
                </a:solidFill>
              </a:rPr>
              <a:t>Son tres los componentes esenciales del LVM</a:t>
            </a:r>
          </a:p>
          <a:p>
            <a:pPr lvl="1"/>
            <a:r>
              <a:rPr lang="es-ES" dirty="0" err="1">
                <a:solidFill>
                  <a:schemeClr val="accent1"/>
                </a:solidFill>
              </a:rPr>
              <a:t>Physical</a:t>
            </a:r>
            <a:r>
              <a:rPr lang="es-ES" dirty="0">
                <a:solidFill>
                  <a:schemeClr val="accent1"/>
                </a:solidFill>
              </a:rPr>
              <a:t> </a:t>
            </a:r>
            <a:r>
              <a:rPr lang="es-ES" dirty="0" err="1">
                <a:solidFill>
                  <a:schemeClr val="accent1"/>
                </a:solidFill>
              </a:rPr>
              <a:t>volume</a:t>
            </a:r>
            <a:r>
              <a:rPr lang="es-ES" dirty="0">
                <a:solidFill>
                  <a:schemeClr val="accent1"/>
                </a:solidFill>
              </a:rPr>
              <a:t>/Volúmenes físicos (PV)</a:t>
            </a:r>
          </a:p>
          <a:p>
            <a:pPr lvl="1"/>
            <a:r>
              <a:rPr lang="es-ES" dirty="0" err="1">
                <a:solidFill>
                  <a:schemeClr val="accent1"/>
                </a:solidFill>
              </a:rPr>
              <a:t>Volume</a:t>
            </a:r>
            <a:r>
              <a:rPr lang="es-ES" dirty="0">
                <a:solidFill>
                  <a:schemeClr val="accent1"/>
                </a:solidFill>
              </a:rPr>
              <a:t> </a:t>
            </a:r>
            <a:r>
              <a:rPr lang="es-ES" dirty="0" err="1">
                <a:solidFill>
                  <a:schemeClr val="accent1"/>
                </a:solidFill>
              </a:rPr>
              <a:t>group</a:t>
            </a:r>
            <a:r>
              <a:rPr lang="es-ES" dirty="0">
                <a:solidFill>
                  <a:schemeClr val="accent1"/>
                </a:solidFill>
              </a:rPr>
              <a:t>/Grupo de volúmenes (VG)</a:t>
            </a:r>
          </a:p>
          <a:p>
            <a:pPr lvl="1"/>
            <a:r>
              <a:rPr lang="es-ES" dirty="0" err="1">
                <a:solidFill>
                  <a:schemeClr val="accent1"/>
                </a:solidFill>
              </a:rPr>
              <a:t>Logical</a:t>
            </a:r>
            <a:r>
              <a:rPr lang="es-ES" dirty="0">
                <a:solidFill>
                  <a:schemeClr val="accent1"/>
                </a:solidFill>
              </a:rPr>
              <a:t> </a:t>
            </a:r>
            <a:r>
              <a:rPr lang="es-ES" dirty="0" err="1">
                <a:solidFill>
                  <a:schemeClr val="accent1"/>
                </a:solidFill>
              </a:rPr>
              <a:t>volume</a:t>
            </a:r>
            <a:r>
              <a:rPr lang="es-ES" dirty="0">
                <a:solidFill>
                  <a:schemeClr val="accent1"/>
                </a:solidFill>
              </a:rPr>
              <a:t>/Volúmenes lógicos (LV)</a:t>
            </a:r>
            <a:endParaRPr lang="es-CL" dirty="0">
              <a:solidFill>
                <a:schemeClr val="accent1"/>
              </a:solidFill>
            </a:endParaRPr>
          </a:p>
        </p:txBody>
      </p:sp>
    </p:spTree>
    <p:extLst>
      <p:ext uri="{BB962C8B-B14F-4D97-AF65-F5344CB8AC3E}">
        <p14:creationId xmlns:p14="http://schemas.microsoft.com/office/powerpoint/2010/main" val="2618136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sz="2000" dirty="0">
                <a:solidFill>
                  <a:schemeClr val="accent1"/>
                </a:solidFill>
              </a:rPr>
              <a:t>Volumen físico/</a:t>
            </a:r>
            <a:r>
              <a:rPr lang="es-ES" sz="2000" dirty="0" err="1">
                <a:solidFill>
                  <a:schemeClr val="accent1"/>
                </a:solidFill>
              </a:rPr>
              <a:t>Physical</a:t>
            </a:r>
            <a:r>
              <a:rPr lang="es-ES" sz="2000" dirty="0">
                <a:solidFill>
                  <a:schemeClr val="accent1"/>
                </a:solidFill>
              </a:rPr>
              <a:t> </a:t>
            </a:r>
            <a:r>
              <a:rPr lang="es-ES" sz="2000" dirty="0" err="1">
                <a:solidFill>
                  <a:schemeClr val="accent1"/>
                </a:solidFill>
              </a:rPr>
              <a:t>Volume</a:t>
            </a:r>
            <a:r>
              <a:rPr lang="es-ES" sz="2000" dirty="0">
                <a:solidFill>
                  <a:schemeClr val="accent1"/>
                </a:solidFill>
              </a:rPr>
              <a:t> (PV). </a:t>
            </a:r>
          </a:p>
          <a:p>
            <a:r>
              <a:rPr lang="es-ES" sz="2000" dirty="0">
                <a:solidFill>
                  <a:schemeClr val="accent1"/>
                </a:solidFill>
              </a:rPr>
              <a:t>Un volumen físico (PV en adelante) es un dispositivo de almacenamiento, o más correctamente expresado un dispositivo de bloque. Puede ser un disco duro, una partición, una tarjeta SD, un </a:t>
            </a:r>
            <a:r>
              <a:rPr lang="es-ES" sz="2000" dirty="0" err="1">
                <a:solidFill>
                  <a:schemeClr val="accent1"/>
                </a:solidFill>
              </a:rPr>
              <a:t>floppy</a:t>
            </a:r>
            <a:r>
              <a:rPr lang="es-ES" sz="2000" dirty="0">
                <a:solidFill>
                  <a:schemeClr val="accent1"/>
                </a:solidFill>
              </a:rPr>
              <a:t>, un dispositivo RAID, un dispositivo </a:t>
            </a:r>
            <a:r>
              <a:rPr lang="es-ES" sz="2000" dirty="0" err="1">
                <a:solidFill>
                  <a:schemeClr val="accent1"/>
                </a:solidFill>
              </a:rPr>
              <a:t>loop</a:t>
            </a:r>
            <a:r>
              <a:rPr lang="es-ES" sz="2000" dirty="0">
                <a:solidFill>
                  <a:schemeClr val="accent1"/>
                </a:solidFill>
              </a:rPr>
              <a:t> (que convierte un fichero a un dispositivo de bloque), un dispositivo cifrado.</a:t>
            </a:r>
            <a:r>
              <a:rPr lang="es-ES" dirty="0">
                <a:solidFill>
                  <a:schemeClr val="accent1"/>
                </a:solidFill>
              </a:rPr>
              <a:t>	</a:t>
            </a:r>
          </a:p>
        </p:txBody>
      </p:sp>
      <p:pic>
        <p:nvPicPr>
          <p:cNvPr id="1026" name="Picture 2" descr="Adding a new disk to a LVM Linux server">
            <a:extLst>
              <a:ext uri="{FF2B5EF4-FFF2-40B4-BE49-F238E27FC236}">
                <a16:creationId xmlns:a16="http://schemas.microsoft.com/office/drawing/2014/main" id="{FB76A1AD-C4C7-4D21-B232-0306C5601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879" y="2962567"/>
            <a:ext cx="4450702" cy="3214396"/>
          </a:xfrm>
          <a:prstGeom prst="rect">
            <a:avLst/>
          </a:prstGeom>
          <a:noFill/>
          <a:extLst>
            <a:ext uri="{909E8E84-426E-40DD-AFC4-6F175D3DCCD1}">
              <a14:hiddenFill xmlns:a14="http://schemas.microsoft.com/office/drawing/2010/main">
                <a:solidFill>
                  <a:srgbClr val="FFFFFF"/>
                </a:solidFill>
              </a14:hiddenFill>
            </a:ext>
          </a:extLst>
        </p:spPr>
      </p:pic>
      <p:sp>
        <p:nvSpPr>
          <p:cNvPr id="6" name="Elipse 5">
            <a:extLst>
              <a:ext uri="{FF2B5EF4-FFF2-40B4-BE49-F238E27FC236}">
                <a16:creationId xmlns:a16="http://schemas.microsoft.com/office/drawing/2014/main" id="{096AFB02-5986-476D-B883-CA3CA9A16ECF}"/>
              </a:ext>
            </a:extLst>
          </p:cNvPr>
          <p:cNvSpPr/>
          <p:nvPr/>
        </p:nvSpPr>
        <p:spPr>
          <a:xfrm>
            <a:off x="3171859" y="2778287"/>
            <a:ext cx="2192481" cy="3582955"/>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74136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Particiones</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Si se desean guardar datos en el disco anterior es necesario formatear el disco (creación de sistemas de archivos)</a:t>
            </a:r>
          </a:p>
          <a:p>
            <a:pPr lvl="1"/>
            <a:r>
              <a:rPr lang="es-ES" dirty="0">
                <a:solidFill>
                  <a:schemeClr val="accent1"/>
                </a:solidFill>
              </a:rPr>
              <a:t>Al formatear, se escribe la información al disco ordenando el espacio vacío.</a:t>
            </a:r>
          </a:p>
          <a:p>
            <a:endParaRPr lang="es-CL" dirty="0"/>
          </a:p>
        </p:txBody>
      </p:sp>
      <p:pic>
        <p:nvPicPr>
          <p:cNvPr id="7" name="Picture 4">
            <a:extLst>
              <a:ext uri="{FF2B5EF4-FFF2-40B4-BE49-F238E27FC236}">
                <a16:creationId xmlns:a16="http://schemas.microsoft.com/office/drawing/2014/main" id="{8A25E12B-A424-446E-B760-9FDA1A27C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295" y="2913063"/>
            <a:ext cx="14478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5">
            <a:extLst>
              <a:ext uri="{FF2B5EF4-FFF2-40B4-BE49-F238E27FC236}">
                <a16:creationId xmlns:a16="http://schemas.microsoft.com/office/drawing/2014/main" id="{9B414A9E-8E6F-4F23-AF14-BD59F9413570}"/>
              </a:ext>
            </a:extLst>
          </p:cNvPr>
          <p:cNvSpPr txBox="1">
            <a:spLocks noChangeArrowheads="1"/>
          </p:cNvSpPr>
          <p:nvPr/>
        </p:nvSpPr>
        <p:spPr bwMode="auto">
          <a:xfrm>
            <a:off x="5573485" y="3559306"/>
            <a:ext cx="3733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00"/>
              </a:buClr>
            </a:pPr>
            <a:r>
              <a:rPr lang="es-ES" altLang="es-CL" sz="2000" kern="0" dirty="0">
                <a:solidFill>
                  <a:srgbClr val="DE3075"/>
                </a:solidFill>
                <a:latin typeface="Arial"/>
                <a:cs typeface="Arial"/>
                <a:sym typeface="Arial"/>
              </a:rPr>
              <a:t>   La figura muestra una unidad de disco con un sistema de archivos</a:t>
            </a:r>
          </a:p>
        </p:txBody>
      </p:sp>
    </p:spTree>
    <p:extLst>
      <p:ext uri="{BB962C8B-B14F-4D97-AF65-F5344CB8AC3E}">
        <p14:creationId xmlns:p14="http://schemas.microsoft.com/office/powerpoint/2010/main" val="726353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un celular&#10;&#10;Descripción generada automáticamente">
            <a:extLst>
              <a:ext uri="{FF2B5EF4-FFF2-40B4-BE49-F238E27FC236}">
                <a16:creationId xmlns:a16="http://schemas.microsoft.com/office/drawing/2014/main" id="{4A448A5F-C523-4073-BDBC-BF21022264E1}"/>
              </a:ext>
            </a:extLst>
          </p:cNvPr>
          <p:cNvPicPr>
            <a:picLocks noChangeAspect="1"/>
          </p:cNvPicPr>
          <p:nvPr/>
        </p:nvPicPr>
        <p:blipFill rotWithShape="1">
          <a:blip r:embed="rId2"/>
          <a:srcRect r="40244" b="55962"/>
          <a:stretch/>
        </p:blipFill>
        <p:spPr>
          <a:xfrm>
            <a:off x="2743618" y="3265715"/>
            <a:ext cx="6704764" cy="2779398"/>
          </a:xfrm>
          <a:prstGeom prst="rect">
            <a:avLst/>
          </a:prstGeom>
        </p:spPr>
      </p:pic>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Para simplificar diremos que un PV es una fuente de almacenamiento, es decir un dispositivo que nos proporciona espacio. En el ejemplo más sencillo: el disco duro de nuestra máquina, o una partición en él. Un PV no hay que formatearlo, simplemente se le entregará al LVM “en crudo” y desde ese momento será gestionado por el LVM, no volveremos a tocarlo</a:t>
            </a:r>
            <a:endParaRPr lang="es-ES" sz="2800" dirty="0">
              <a:solidFill>
                <a:schemeClr val="accent1"/>
              </a:solidFill>
            </a:endParaRPr>
          </a:p>
        </p:txBody>
      </p:sp>
    </p:spTree>
    <p:extLst>
      <p:ext uri="{BB962C8B-B14F-4D97-AF65-F5344CB8AC3E}">
        <p14:creationId xmlns:p14="http://schemas.microsoft.com/office/powerpoint/2010/main" val="4168761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Grupo de volúmenes/</a:t>
            </a:r>
            <a:r>
              <a:rPr lang="es-ES" dirty="0" err="1">
                <a:solidFill>
                  <a:schemeClr val="accent1"/>
                </a:solidFill>
              </a:rPr>
              <a:t>Volume</a:t>
            </a:r>
            <a:r>
              <a:rPr lang="es-ES" dirty="0">
                <a:solidFill>
                  <a:schemeClr val="accent1"/>
                </a:solidFill>
              </a:rPr>
              <a:t> </a:t>
            </a:r>
            <a:r>
              <a:rPr lang="es-ES" dirty="0" err="1">
                <a:solidFill>
                  <a:schemeClr val="accent1"/>
                </a:solidFill>
              </a:rPr>
              <a:t>Group</a:t>
            </a:r>
            <a:r>
              <a:rPr lang="es-ES" dirty="0">
                <a:solidFill>
                  <a:schemeClr val="accent1"/>
                </a:solidFill>
              </a:rPr>
              <a:t> (VG). Para poder usar el espacio/almacenamiento de un PV, éste debe pertenecer a un Grupo de volúmenes (en adelante VG). </a:t>
            </a:r>
          </a:p>
          <a:p>
            <a:r>
              <a:rPr lang="es-ES" dirty="0">
                <a:solidFill>
                  <a:schemeClr val="accent1"/>
                </a:solidFill>
              </a:rPr>
              <a:t>Un VG es un “disco” compuesto de UNO o más </a:t>
            </a:r>
            <a:r>
              <a:rPr lang="es-ES" dirty="0" err="1">
                <a:solidFill>
                  <a:schemeClr val="accent1"/>
                </a:solidFill>
              </a:rPr>
              <a:t>PVs</a:t>
            </a:r>
            <a:r>
              <a:rPr lang="es-ES" dirty="0">
                <a:solidFill>
                  <a:schemeClr val="accent1"/>
                </a:solidFill>
              </a:rPr>
              <a:t> y que crece simplemente añadiendo más </a:t>
            </a:r>
            <a:r>
              <a:rPr lang="es-ES" dirty="0" err="1">
                <a:solidFill>
                  <a:schemeClr val="accent1"/>
                </a:solidFill>
              </a:rPr>
              <a:t>PVs</a:t>
            </a:r>
            <a:r>
              <a:rPr lang="es-ES" dirty="0">
                <a:solidFill>
                  <a:schemeClr val="accent1"/>
                </a:solidFill>
              </a:rPr>
              <a:t>. A diferencia de un disco real, un VG puede crecer con el tiempo, sólo hay que “darle” un PV más. </a:t>
            </a:r>
          </a:p>
        </p:txBody>
      </p:sp>
      <p:pic>
        <p:nvPicPr>
          <p:cNvPr id="6" name="Picture 2" descr="Adding a new disk to a LVM Linux server">
            <a:extLst>
              <a:ext uri="{FF2B5EF4-FFF2-40B4-BE49-F238E27FC236}">
                <a16:creationId xmlns:a16="http://schemas.microsoft.com/office/drawing/2014/main" id="{2BC742F8-8C5A-415E-9C6A-9579AC871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713" y="3841519"/>
            <a:ext cx="3749202" cy="2707757"/>
          </a:xfrm>
          <a:prstGeom prst="rect">
            <a:avLst/>
          </a:prstGeom>
          <a:noFill/>
          <a:extLst>
            <a:ext uri="{909E8E84-426E-40DD-AFC4-6F175D3DCCD1}">
              <a14:hiddenFill xmlns:a14="http://schemas.microsoft.com/office/drawing/2010/main">
                <a:solidFill>
                  <a:srgbClr val="FFFFFF"/>
                </a:solidFill>
              </a14:hiddenFill>
            </a:ext>
          </a:extLst>
        </p:spPr>
      </p:pic>
      <p:sp>
        <p:nvSpPr>
          <p:cNvPr id="7" name="Elipse 6">
            <a:extLst>
              <a:ext uri="{FF2B5EF4-FFF2-40B4-BE49-F238E27FC236}">
                <a16:creationId xmlns:a16="http://schemas.microsoft.com/office/drawing/2014/main" id="{31ACC861-FD45-4B31-AB6A-0570B4896158}"/>
              </a:ext>
            </a:extLst>
          </p:cNvPr>
          <p:cNvSpPr/>
          <p:nvPr/>
        </p:nvSpPr>
        <p:spPr>
          <a:xfrm>
            <a:off x="5428969" y="3627051"/>
            <a:ext cx="1334063" cy="3018225"/>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38866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normAutofit/>
          </a:bodyPr>
          <a:lstStyle/>
          <a:p>
            <a:r>
              <a:rPr lang="es-ES" sz="2400" dirty="0">
                <a:solidFill>
                  <a:schemeClr val="accent1"/>
                </a:solidFill>
              </a:rPr>
              <a:t>Volumen Lógico/</a:t>
            </a:r>
            <a:r>
              <a:rPr lang="es-ES" sz="2400" dirty="0" err="1">
                <a:solidFill>
                  <a:schemeClr val="accent1"/>
                </a:solidFill>
              </a:rPr>
              <a:t>Logical</a:t>
            </a:r>
            <a:r>
              <a:rPr lang="es-ES" sz="2400" dirty="0">
                <a:solidFill>
                  <a:schemeClr val="accent1"/>
                </a:solidFill>
              </a:rPr>
              <a:t> </a:t>
            </a:r>
            <a:r>
              <a:rPr lang="es-ES" sz="2400" dirty="0" err="1">
                <a:solidFill>
                  <a:schemeClr val="accent1"/>
                </a:solidFill>
              </a:rPr>
              <a:t>Volume</a:t>
            </a:r>
            <a:r>
              <a:rPr lang="es-ES" sz="2400" dirty="0">
                <a:solidFill>
                  <a:schemeClr val="accent1"/>
                </a:solidFill>
              </a:rPr>
              <a:t> (LV). Los volúmenes lógicos (en adelante LV) son “el producto final” del LVM. Son estos dispositivos los que usaremos para crear sistemas de ficheros, swap, discos para máquinas virtuales, </a:t>
            </a:r>
            <a:r>
              <a:rPr lang="es-ES" sz="2400" dirty="0" err="1">
                <a:solidFill>
                  <a:schemeClr val="accent1"/>
                </a:solidFill>
              </a:rPr>
              <a:t>etc</a:t>
            </a:r>
            <a:r>
              <a:rPr lang="es-ES" sz="2400" dirty="0">
                <a:solidFill>
                  <a:schemeClr val="accent1"/>
                </a:solidFill>
              </a:rPr>
              <a:t>… Por seguir con la analogía del “disco duro virtual” que es el VG, los </a:t>
            </a:r>
            <a:r>
              <a:rPr lang="es-ES" sz="2400" dirty="0" err="1">
                <a:solidFill>
                  <a:schemeClr val="accent1"/>
                </a:solidFill>
              </a:rPr>
              <a:t>LVs</a:t>
            </a:r>
            <a:r>
              <a:rPr lang="es-ES" sz="2400" dirty="0">
                <a:solidFill>
                  <a:schemeClr val="accent1"/>
                </a:solidFill>
              </a:rPr>
              <a:t> serían las particiones. Con los que vamos a trabajar realmente. </a:t>
            </a:r>
          </a:p>
        </p:txBody>
      </p:sp>
      <p:pic>
        <p:nvPicPr>
          <p:cNvPr id="4" name="Picture 2" descr="Adding a new disk to a LVM Linux server">
            <a:extLst>
              <a:ext uri="{FF2B5EF4-FFF2-40B4-BE49-F238E27FC236}">
                <a16:creationId xmlns:a16="http://schemas.microsoft.com/office/drawing/2014/main" id="{460D3FC1-94B8-449F-A0D1-D4EAE1259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713" y="3841519"/>
            <a:ext cx="3749202" cy="2707757"/>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22831062-6066-4F97-ACAA-1EE21892D900}"/>
              </a:ext>
            </a:extLst>
          </p:cNvPr>
          <p:cNvSpPr/>
          <p:nvPr/>
        </p:nvSpPr>
        <p:spPr>
          <a:xfrm>
            <a:off x="6701853" y="3686284"/>
            <a:ext cx="1334063" cy="3018225"/>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451596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normAutofit/>
          </a:bodyPr>
          <a:lstStyle/>
          <a:p>
            <a:r>
              <a:rPr lang="es-ES" sz="2400" dirty="0">
                <a:solidFill>
                  <a:schemeClr val="accent1"/>
                </a:solidFill>
              </a:rPr>
              <a:t>A diferencia de las particiones tradicionales, los </a:t>
            </a:r>
            <a:r>
              <a:rPr lang="es-ES" sz="2400" dirty="0" err="1">
                <a:solidFill>
                  <a:schemeClr val="accent1"/>
                </a:solidFill>
              </a:rPr>
              <a:t>LVs</a:t>
            </a:r>
            <a:r>
              <a:rPr lang="es-ES" sz="2400" dirty="0">
                <a:solidFill>
                  <a:schemeClr val="accent1"/>
                </a:solidFill>
              </a:rPr>
              <a:t> pueden crecer (mientras haya espacio en el VG) independientemente de la posición en la que estén, incluso expandiéndose por diferentes </a:t>
            </a:r>
            <a:r>
              <a:rPr lang="es-ES" sz="2400" dirty="0" err="1">
                <a:solidFill>
                  <a:schemeClr val="accent1"/>
                </a:solidFill>
              </a:rPr>
              <a:t>PVs</a:t>
            </a:r>
            <a:r>
              <a:rPr lang="es-ES" sz="2400" dirty="0">
                <a:solidFill>
                  <a:schemeClr val="accent1"/>
                </a:solidFill>
              </a:rPr>
              <a:t>. </a:t>
            </a:r>
          </a:p>
          <a:p>
            <a:r>
              <a:rPr lang="es-ES" sz="2400" dirty="0">
                <a:solidFill>
                  <a:schemeClr val="accent1"/>
                </a:solidFill>
              </a:rPr>
              <a:t>Un LV de 1G puede estar compuesto de 200MB procedentes de un disco duro, 400MB de un RAID software, y 400MB de una partición en un tercer dispositivo físico. El único requisito es que todo los </a:t>
            </a:r>
            <a:r>
              <a:rPr lang="es-ES" sz="2400" dirty="0" err="1">
                <a:solidFill>
                  <a:schemeClr val="accent1"/>
                </a:solidFill>
              </a:rPr>
              <a:t>PVs</a:t>
            </a:r>
            <a:r>
              <a:rPr lang="es-ES" sz="2400" dirty="0">
                <a:solidFill>
                  <a:schemeClr val="accent1"/>
                </a:solidFill>
              </a:rPr>
              <a:t> pertenezcan al mismo VG</a:t>
            </a:r>
          </a:p>
        </p:txBody>
      </p:sp>
      <p:pic>
        <p:nvPicPr>
          <p:cNvPr id="4" name="Imagen 3">
            <a:extLst>
              <a:ext uri="{FF2B5EF4-FFF2-40B4-BE49-F238E27FC236}">
                <a16:creationId xmlns:a16="http://schemas.microsoft.com/office/drawing/2014/main" id="{613B3112-7151-43C2-A17F-AC2F10BC417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881914" y="4154429"/>
            <a:ext cx="4428172" cy="2490847"/>
          </a:xfrm>
          <a:prstGeom prst="rect">
            <a:avLst/>
          </a:prstGeom>
        </p:spPr>
      </p:pic>
    </p:spTree>
    <p:extLst>
      <p:ext uri="{BB962C8B-B14F-4D97-AF65-F5344CB8AC3E}">
        <p14:creationId xmlns:p14="http://schemas.microsoft.com/office/powerpoint/2010/main" val="2380992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5" name="4 CuadroTexto">
            <a:extLst>
              <a:ext uri="{FF2B5EF4-FFF2-40B4-BE49-F238E27FC236}">
                <a16:creationId xmlns:a16="http://schemas.microsoft.com/office/drawing/2014/main" id="{5D6B4DC8-2B23-4FCA-B0E8-D8915BEB9ACD}"/>
              </a:ext>
            </a:extLst>
          </p:cNvPr>
          <p:cNvSpPr txBox="1">
            <a:spLocks noGrp="1"/>
          </p:cNvSpPr>
          <p:nvPr>
            <p:ph idx="1"/>
          </p:nvPr>
        </p:nvSpPr>
        <p:spPr>
          <a:xfrm>
            <a:off x="838200" y="1114425"/>
            <a:ext cx="10515600" cy="5180905"/>
          </a:xfrm>
          <a:prstGeom prst="rect">
            <a:avLst/>
          </a:prstGeom>
          <a:noFill/>
        </p:spPr>
        <p:txBody>
          <a:bodyPr wrap="square" rtlCol="0">
            <a:spAutoFit/>
          </a:bodyPr>
          <a:lstStyle/>
          <a:p>
            <a:pPr algn="just">
              <a:lnSpc>
                <a:spcPct val="100000"/>
              </a:lnSpc>
            </a:pPr>
            <a:r>
              <a:rPr lang="es-ES" sz="2000" b="1" dirty="0">
                <a:solidFill>
                  <a:schemeClr val="accent1"/>
                </a:solidFill>
              </a:rPr>
              <a:t>Creación de </a:t>
            </a:r>
            <a:r>
              <a:rPr lang="es-ES" sz="2000" b="1" dirty="0" err="1">
                <a:solidFill>
                  <a:schemeClr val="accent1"/>
                </a:solidFill>
              </a:rPr>
              <a:t>Physical</a:t>
            </a:r>
            <a:r>
              <a:rPr lang="es-ES" sz="2000" b="1" dirty="0">
                <a:solidFill>
                  <a:schemeClr val="accent1"/>
                </a:solidFill>
              </a:rPr>
              <a:t> </a:t>
            </a:r>
            <a:r>
              <a:rPr lang="es-ES" sz="2000" b="1" dirty="0" err="1">
                <a:solidFill>
                  <a:schemeClr val="accent1"/>
                </a:solidFill>
              </a:rPr>
              <a:t>volumes</a:t>
            </a:r>
            <a:r>
              <a:rPr lang="es-ES" sz="2000" b="1" dirty="0">
                <a:solidFill>
                  <a:schemeClr val="accent1"/>
                </a:solidFill>
              </a:rPr>
              <a:t> (PV): </a:t>
            </a:r>
          </a:p>
          <a:p>
            <a:pPr lvl="1" algn="just">
              <a:lnSpc>
                <a:spcPct val="100000"/>
              </a:lnSpc>
            </a:pPr>
            <a:r>
              <a:rPr lang="es-ES" dirty="0" err="1">
                <a:solidFill>
                  <a:schemeClr val="accent1"/>
                </a:solidFill>
                <a:latin typeface="Consolas" panose="020B0609020204030204" pitchFamily="49" charset="0"/>
                <a:cs typeface="Courier New" panose="02070309020205020404" pitchFamily="49" charset="0"/>
              </a:rPr>
              <a:t>pvcreate</a:t>
            </a:r>
            <a:r>
              <a:rPr lang="es-ES" dirty="0">
                <a:solidFill>
                  <a:schemeClr val="accent1"/>
                </a:solidFill>
                <a:latin typeface="Consolas" panose="020B0609020204030204" pitchFamily="49" charset="0"/>
                <a:cs typeface="Courier New" panose="02070309020205020404" pitchFamily="49" charset="0"/>
              </a:rPr>
              <a:t> /</a:t>
            </a:r>
            <a:r>
              <a:rPr lang="es-ES" dirty="0" err="1">
                <a:solidFill>
                  <a:schemeClr val="accent1"/>
                </a:solidFill>
                <a:latin typeface="Consolas" panose="020B0609020204030204" pitchFamily="49" charset="0"/>
                <a:cs typeface="Courier New" panose="02070309020205020404" pitchFamily="49" charset="0"/>
              </a:rPr>
              <a:t>dev</a:t>
            </a:r>
            <a:r>
              <a:rPr lang="es-ES" dirty="0">
                <a:solidFill>
                  <a:schemeClr val="accent1"/>
                </a:solidFill>
                <a:latin typeface="Consolas" panose="020B0609020204030204" pitchFamily="49" charset="0"/>
                <a:cs typeface="Courier New" panose="02070309020205020404" pitchFamily="49" charset="0"/>
              </a:rPr>
              <a:t>/</a:t>
            </a:r>
            <a:r>
              <a:rPr lang="es-ES" dirty="0" err="1">
                <a:solidFill>
                  <a:schemeClr val="accent1"/>
                </a:solidFill>
                <a:latin typeface="Consolas" panose="020B0609020204030204" pitchFamily="49" charset="0"/>
                <a:cs typeface="Courier New" panose="02070309020205020404" pitchFamily="49" charset="0"/>
              </a:rPr>
              <a:t>sdx</a:t>
            </a:r>
            <a:endParaRPr lang="es-ES" dirty="0">
              <a:solidFill>
                <a:schemeClr val="accent1"/>
              </a:solidFill>
              <a:latin typeface="Consolas" panose="020B0609020204030204" pitchFamily="49" charset="0"/>
              <a:cs typeface="Courier New" panose="02070309020205020404" pitchFamily="49" charset="0"/>
            </a:endParaRPr>
          </a:p>
          <a:p>
            <a:pPr algn="just">
              <a:lnSpc>
                <a:spcPct val="100000"/>
              </a:lnSpc>
            </a:pPr>
            <a:r>
              <a:rPr lang="es-ES" sz="2000" b="1" dirty="0">
                <a:solidFill>
                  <a:schemeClr val="accent1"/>
                </a:solidFill>
              </a:rPr>
              <a:t>Creación de </a:t>
            </a:r>
            <a:r>
              <a:rPr lang="es-ES" sz="2000" b="1" dirty="0" err="1">
                <a:solidFill>
                  <a:schemeClr val="accent1"/>
                </a:solidFill>
              </a:rPr>
              <a:t>Physical</a:t>
            </a:r>
            <a:r>
              <a:rPr lang="es-ES" sz="2000" b="1" dirty="0">
                <a:solidFill>
                  <a:schemeClr val="accent1"/>
                </a:solidFill>
              </a:rPr>
              <a:t> </a:t>
            </a:r>
            <a:r>
              <a:rPr lang="es-ES" sz="2000" b="1" dirty="0" err="1">
                <a:solidFill>
                  <a:schemeClr val="accent1"/>
                </a:solidFill>
              </a:rPr>
              <a:t>volumes</a:t>
            </a:r>
            <a:r>
              <a:rPr lang="es-ES" sz="2000" b="1" dirty="0">
                <a:solidFill>
                  <a:schemeClr val="accent1"/>
                </a:solidFill>
              </a:rPr>
              <a:t> (PV) con mas de un disco/partición: </a:t>
            </a:r>
          </a:p>
          <a:p>
            <a:pPr lvl="1" algn="just">
              <a:lnSpc>
                <a:spcPct val="100000"/>
              </a:lnSpc>
            </a:pPr>
            <a:r>
              <a:rPr lang="es-ES" dirty="0" err="1">
                <a:solidFill>
                  <a:schemeClr val="accent1"/>
                </a:solidFill>
                <a:latin typeface="Consolas" panose="020B0609020204030204" pitchFamily="49" charset="0"/>
                <a:cs typeface="Courier New" panose="02070309020205020404" pitchFamily="49" charset="0"/>
              </a:rPr>
              <a:t>pvcreate</a:t>
            </a:r>
            <a:r>
              <a:rPr lang="es-ES" dirty="0">
                <a:solidFill>
                  <a:schemeClr val="accent1"/>
                </a:solidFill>
                <a:latin typeface="Consolas" panose="020B0609020204030204" pitchFamily="49" charset="0"/>
                <a:cs typeface="Courier New" panose="02070309020205020404" pitchFamily="49" charset="0"/>
              </a:rPr>
              <a:t> /</a:t>
            </a:r>
            <a:r>
              <a:rPr lang="es-ES" dirty="0" err="1">
                <a:solidFill>
                  <a:schemeClr val="accent1"/>
                </a:solidFill>
                <a:latin typeface="Consolas" panose="020B0609020204030204" pitchFamily="49" charset="0"/>
                <a:cs typeface="Courier New" panose="02070309020205020404" pitchFamily="49" charset="0"/>
              </a:rPr>
              <a:t>dev</a:t>
            </a:r>
            <a:r>
              <a:rPr lang="es-ES" dirty="0">
                <a:solidFill>
                  <a:schemeClr val="accent1"/>
                </a:solidFill>
                <a:latin typeface="Consolas" panose="020B0609020204030204" pitchFamily="49" charset="0"/>
                <a:cs typeface="Courier New" panose="02070309020205020404" pitchFamily="49" charset="0"/>
              </a:rPr>
              <a:t>/</a:t>
            </a:r>
            <a:r>
              <a:rPr lang="es-ES" dirty="0" err="1">
                <a:solidFill>
                  <a:schemeClr val="accent1"/>
                </a:solidFill>
                <a:latin typeface="Consolas" panose="020B0609020204030204" pitchFamily="49" charset="0"/>
                <a:cs typeface="Courier New" panose="02070309020205020404" pitchFamily="49" charset="0"/>
              </a:rPr>
              <a:t>sdx</a:t>
            </a:r>
            <a:r>
              <a:rPr lang="es-ES" dirty="0">
                <a:solidFill>
                  <a:schemeClr val="accent1"/>
                </a:solidFill>
                <a:latin typeface="Consolas" panose="020B0609020204030204" pitchFamily="49" charset="0"/>
                <a:cs typeface="Courier New" panose="02070309020205020404" pitchFamily="49" charset="0"/>
              </a:rPr>
              <a:t> /</a:t>
            </a:r>
            <a:r>
              <a:rPr lang="es-ES" dirty="0" err="1">
                <a:solidFill>
                  <a:schemeClr val="accent1"/>
                </a:solidFill>
                <a:latin typeface="Consolas" panose="020B0609020204030204" pitchFamily="49" charset="0"/>
                <a:cs typeface="Courier New" panose="02070309020205020404" pitchFamily="49" charset="0"/>
              </a:rPr>
              <a:t>dev</a:t>
            </a:r>
            <a:r>
              <a:rPr lang="es-ES" dirty="0">
                <a:solidFill>
                  <a:schemeClr val="accent1"/>
                </a:solidFill>
                <a:latin typeface="Consolas" panose="020B0609020204030204" pitchFamily="49" charset="0"/>
                <a:cs typeface="Courier New" panose="02070309020205020404" pitchFamily="49" charset="0"/>
              </a:rPr>
              <a:t>/sdx2</a:t>
            </a:r>
          </a:p>
          <a:p>
            <a:pPr algn="just">
              <a:lnSpc>
                <a:spcPct val="100000"/>
              </a:lnSpc>
            </a:pPr>
            <a:r>
              <a:rPr lang="es-ES" sz="2000" b="1" dirty="0">
                <a:solidFill>
                  <a:schemeClr val="accent1"/>
                </a:solidFill>
              </a:rPr>
              <a:t>Creación de  Grupos de volúmenes(VG): </a:t>
            </a:r>
          </a:p>
          <a:p>
            <a:pPr lvl="1" algn="just">
              <a:lnSpc>
                <a:spcPct val="100000"/>
              </a:lnSpc>
            </a:pPr>
            <a:r>
              <a:rPr lang="es-ES" dirty="0" err="1">
                <a:solidFill>
                  <a:schemeClr val="accent1"/>
                </a:solidFill>
                <a:latin typeface="Consolas" panose="020B0609020204030204" pitchFamily="49" charset="0"/>
                <a:cs typeface="Courier New" panose="02070309020205020404" pitchFamily="49" charset="0"/>
              </a:rPr>
              <a:t>vgcreate</a:t>
            </a:r>
            <a:r>
              <a:rPr lang="es-ES" dirty="0">
                <a:solidFill>
                  <a:schemeClr val="accent1"/>
                </a:solidFill>
                <a:latin typeface="Consolas" panose="020B0609020204030204" pitchFamily="49" charset="0"/>
                <a:cs typeface="Courier New" panose="02070309020205020404" pitchFamily="49" charset="0"/>
              </a:rPr>
              <a:t> nombre-del-</a:t>
            </a:r>
            <a:r>
              <a:rPr lang="es-ES" dirty="0" err="1">
                <a:solidFill>
                  <a:schemeClr val="accent1"/>
                </a:solidFill>
                <a:latin typeface="Consolas" panose="020B0609020204030204" pitchFamily="49" charset="0"/>
                <a:cs typeface="Courier New" panose="02070309020205020404" pitchFamily="49" charset="0"/>
              </a:rPr>
              <a:t>vg</a:t>
            </a:r>
            <a:r>
              <a:rPr lang="es-ES" dirty="0">
                <a:solidFill>
                  <a:schemeClr val="accent1"/>
                </a:solidFill>
                <a:latin typeface="Consolas" panose="020B0609020204030204" pitchFamily="49" charset="0"/>
                <a:cs typeface="Courier New" panose="02070309020205020404" pitchFamily="49" charset="0"/>
              </a:rPr>
              <a:t> /</a:t>
            </a:r>
            <a:r>
              <a:rPr lang="es-ES" dirty="0" err="1">
                <a:solidFill>
                  <a:schemeClr val="accent1"/>
                </a:solidFill>
                <a:latin typeface="Consolas" panose="020B0609020204030204" pitchFamily="49" charset="0"/>
                <a:cs typeface="Courier New" panose="02070309020205020404" pitchFamily="49" charset="0"/>
              </a:rPr>
              <a:t>dev</a:t>
            </a:r>
            <a:r>
              <a:rPr lang="es-ES" dirty="0">
                <a:solidFill>
                  <a:schemeClr val="accent1"/>
                </a:solidFill>
                <a:latin typeface="Consolas" panose="020B0609020204030204" pitchFamily="49" charset="0"/>
                <a:cs typeface="Courier New" panose="02070309020205020404" pitchFamily="49" charset="0"/>
              </a:rPr>
              <a:t>/</a:t>
            </a:r>
            <a:r>
              <a:rPr lang="es-ES" dirty="0" err="1">
                <a:solidFill>
                  <a:schemeClr val="accent1"/>
                </a:solidFill>
                <a:latin typeface="Consolas" panose="020B0609020204030204" pitchFamily="49" charset="0"/>
                <a:cs typeface="Courier New" panose="02070309020205020404" pitchFamily="49" charset="0"/>
              </a:rPr>
              <a:t>vdaX</a:t>
            </a:r>
            <a:endParaRPr lang="es-ES" dirty="0">
              <a:solidFill>
                <a:schemeClr val="accent1"/>
              </a:solidFill>
              <a:latin typeface="Consolas" panose="020B0609020204030204" pitchFamily="49" charset="0"/>
              <a:cs typeface="Courier New" panose="02070309020205020404" pitchFamily="49" charset="0"/>
            </a:endParaRPr>
          </a:p>
          <a:p>
            <a:pPr algn="just">
              <a:lnSpc>
                <a:spcPct val="100000"/>
              </a:lnSpc>
            </a:pPr>
            <a:r>
              <a:rPr lang="es-ES" sz="2000" b="1" dirty="0">
                <a:solidFill>
                  <a:schemeClr val="accent1"/>
                </a:solidFill>
              </a:rPr>
              <a:t>Creación de Grupo de volúmenes (VG) con mas de un PV: </a:t>
            </a:r>
          </a:p>
          <a:p>
            <a:pPr lvl="1" algn="just">
              <a:lnSpc>
                <a:spcPct val="100000"/>
              </a:lnSpc>
            </a:pPr>
            <a:r>
              <a:rPr lang="es-ES" dirty="0" err="1">
                <a:solidFill>
                  <a:schemeClr val="accent1"/>
                </a:solidFill>
                <a:latin typeface="Consolas" panose="020B0609020204030204" pitchFamily="49" charset="0"/>
                <a:cs typeface="Courier New" panose="02070309020205020404" pitchFamily="49" charset="0"/>
              </a:rPr>
              <a:t>vgcreate</a:t>
            </a:r>
            <a:r>
              <a:rPr lang="es-ES" dirty="0">
                <a:solidFill>
                  <a:schemeClr val="accent1"/>
                </a:solidFill>
                <a:latin typeface="Consolas" panose="020B0609020204030204" pitchFamily="49" charset="0"/>
                <a:cs typeface="Courier New" panose="02070309020205020404" pitchFamily="49" charset="0"/>
              </a:rPr>
              <a:t>  nombre-del-</a:t>
            </a:r>
            <a:r>
              <a:rPr lang="es-ES" dirty="0" err="1">
                <a:solidFill>
                  <a:schemeClr val="accent1"/>
                </a:solidFill>
                <a:latin typeface="Consolas" panose="020B0609020204030204" pitchFamily="49" charset="0"/>
                <a:cs typeface="Courier New" panose="02070309020205020404" pitchFamily="49" charset="0"/>
              </a:rPr>
              <a:t>vg</a:t>
            </a:r>
            <a:r>
              <a:rPr lang="es-ES" dirty="0">
                <a:solidFill>
                  <a:schemeClr val="accent1"/>
                </a:solidFill>
                <a:latin typeface="Consolas" panose="020B0609020204030204" pitchFamily="49" charset="0"/>
                <a:cs typeface="Courier New" panose="02070309020205020404" pitchFamily="49" charset="0"/>
              </a:rPr>
              <a:t> /</a:t>
            </a:r>
            <a:r>
              <a:rPr lang="es-ES" dirty="0" err="1">
                <a:solidFill>
                  <a:schemeClr val="accent1"/>
                </a:solidFill>
                <a:latin typeface="Consolas" panose="020B0609020204030204" pitchFamily="49" charset="0"/>
                <a:cs typeface="Courier New" panose="02070309020205020404" pitchFamily="49" charset="0"/>
              </a:rPr>
              <a:t>dev</a:t>
            </a:r>
            <a:r>
              <a:rPr lang="es-ES" dirty="0">
                <a:solidFill>
                  <a:schemeClr val="accent1"/>
                </a:solidFill>
                <a:latin typeface="Consolas" panose="020B0609020204030204" pitchFamily="49" charset="0"/>
                <a:cs typeface="Courier New" panose="02070309020205020404" pitchFamily="49" charset="0"/>
              </a:rPr>
              <a:t>/</a:t>
            </a:r>
            <a:r>
              <a:rPr lang="es-ES" dirty="0" err="1">
                <a:solidFill>
                  <a:schemeClr val="accent1"/>
                </a:solidFill>
                <a:latin typeface="Consolas" panose="020B0609020204030204" pitchFamily="49" charset="0"/>
                <a:cs typeface="Courier New" panose="02070309020205020404" pitchFamily="49" charset="0"/>
              </a:rPr>
              <a:t>vdaX</a:t>
            </a:r>
            <a:r>
              <a:rPr lang="es-ES" dirty="0">
                <a:solidFill>
                  <a:schemeClr val="accent1"/>
                </a:solidFill>
                <a:latin typeface="Consolas" panose="020B0609020204030204" pitchFamily="49" charset="0"/>
                <a:cs typeface="Courier New" panose="02070309020205020404" pitchFamily="49" charset="0"/>
              </a:rPr>
              <a:t> /</a:t>
            </a:r>
            <a:r>
              <a:rPr lang="es-ES" dirty="0" err="1">
                <a:solidFill>
                  <a:schemeClr val="accent1"/>
                </a:solidFill>
                <a:latin typeface="Consolas" panose="020B0609020204030204" pitchFamily="49" charset="0"/>
                <a:cs typeface="Courier New" panose="02070309020205020404" pitchFamily="49" charset="0"/>
              </a:rPr>
              <a:t>dev</a:t>
            </a:r>
            <a:r>
              <a:rPr lang="es-ES" dirty="0">
                <a:solidFill>
                  <a:schemeClr val="accent1"/>
                </a:solidFill>
                <a:latin typeface="Consolas" panose="020B0609020204030204" pitchFamily="49" charset="0"/>
                <a:cs typeface="Courier New" panose="02070309020205020404" pitchFamily="49" charset="0"/>
              </a:rPr>
              <a:t>/vdaX2</a:t>
            </a:r>
          </a:p>
          <a:p>
            <a:pPr algn="just">
              <a:lnSpc>
                <a:spcPct val="100000"/>
              </a:lnSpc>
            </a:pPr>
            <a:r>
              <a:rPr lang="es-ES" sz="2000" b="1" dirty="0">
                <a:solidFill>
                  <a:schemeClr val="accent1"/>
                </a:solidFill>
              </a:rPr>
              <a:t>Creación de Volúmenes Lógicos (LV):</a:t>
            </a:r>
          </a:p>
          <a:p>
            <a:pPr lvl="1" algn="just">
              <a:lnSpc>
                <a:spcPct val="100000"/>
              </a:lnSpc>
            </a:pPr>
            <a:r>
              <a:rPr lang="es-ES" dirty="0" err="1">
                <a:solidFill>
                  <a:schemeClr val="accent1"/>
                </a:solidFill>
                <a:latin typeface="Consolas" panose="020B0609020204030204" pitchFamily="49" charset="0"/>
                <a:cs typeface="Courier New" panose="02070309020205020404" pitchFamily="49" charset="0"/>
              </a:rPr>
              <a:t>lvcreate</a:t>
            </a:r>
            <a:r>
              <a:rPr lang="es-ES" dirty="0">
                <a:solidFill>
                  <a:schemeClr val="accent1"/>
                </a:solidFill>
                <a:latin typeface="Consolas" panose="020B0609020204030204" pitchFamily="49" charset="0"/>
                <a:cs typeface="Courier New" panose="02070309020205020404" pitchFamily="49" charset="0"/>
              </a:rPr>
              <a:t> -L Tamaño -n nombre-del-</a:t>
            </a:r>
            <a:r>
              <a:rPr lang="es-ES" dirty="0" err="1">
                <a:solidFill>
                  <a:schemeClr val="accent1"/>
                </a:solidFill>
                <a:latin typeface="Consolas" panose="020B0609020204030204" pitchFamily="49" charset="0"/>
                <a:cs typeface="Courier New" panose="02070309020205020404" pitchFamily="49" charset="0"/>
              </a:rPr>
              <a:t>lv</a:t>
            </a:r>
            <a:r>
              <a:rPr lang="es-ES" dirty="0">
                <a:solidFill>
                  <a:schemeClr val="accent1"/>
                </a:solidFill>
                <a:latin typeface="Consolas" panose="020B0609020204030204" pitchFamily="49" charset="0"/>
                <a:cs typeface="Courier New" panose="02070309020205020404" pitchFamily="49" charset="0"/>
              </a:rPr>
              <a:t> nombre-del-</a:t>
            </a:r>
            <a:r>
              <a:rPr lang="es-ES" dirty="0" err="1">
                <a:solidFill>
                  <a:schemeClr val="accent1"/>
                </a:solidFill>
                <a:latin typeface="Consolas" panose="020B0609020204030204" pitchFamily="49" charset="0"/>
                <a:cs typeface="Courier New" panose="02070309020205020404" pitchFamily="49" charset="0"/>
              </a:rPr>
              <a:t>vg</a:t>
            </a:r>
            <a:endParaRPr lang="es-ES" dirty="0">
              <a:solidFill>
                <a:schemeClr val="accent1"/>
              </a:solidFill>
              <a:latin typeface="Consolas" panose="020B0609020204030204" pitchFamily="49" charset="0"/>
              <a:cs typeface="Courier New" panose="02070309020205020404" pitchFamily="49" charset="0"/>
            </a:endParaRPr>
          </a:p>
          <a:p>
            <a:pPr algn="just">
              <a:lnSpc>
                <a:spcPct val="100000"/>
              </a:lnSpc>
            </a:pPr>
            <a:r>
              <a:rPr lang="es-ES" sz="2000" b="1" dirty="0">
                <a:solidFill>
                  <a:schemeClr val="accent1"/>
                </a:solidFill>
              </a:rPr>
              <a:t>Formateo del Volumen Lógico (LV):</a:t>
            </a:r>
          </a:p>
          <a:p>
            <a:pPr lvl="1" algn="just">
              <a:lnSpc>
                <a:spcPct val="100000"/>
              </a:lnSpc>
            </a:pPr>
            <a:r>
              <a:rPr lang="es-ES" dirty="0" err="1">
                <a:solidFill>
                  <a:schemeClr val="accent1"/>
                </a:solidFill>
                <a:latin typeface="Consolas" panose="020B0609020204030204" pitchFamily="49" charset="0"/>
                <a:cs typeface="Courier New" panose="02070309020205020404" pitchFamily="49" charset="0"/>
              </a:rPr>
              <a:t>mkfs.sistemadearchivo</a:t>
            </a:r>
            <a:r>
              <a:rPr lang="es-ES" dirty="0">
                <a:solidFill>
                  <a:schemeClr val="accent1"/>
                </a:solidFill>
                <a:latin typeface="Consolas" panose="020B0609020204030204" pitchFamily="49" charset="0"/>
                <a:cs typeface="Courier New" panose="02070309020205020404" pitchFamily="49" charset="0"/>
              </a:rPr>
              <a:t> /</a:t>
            </a:r>
            <a:r>
              <a:rPr lang="es-ES" dirty="0" err="1">
                <a:solidFill>
                  <a:schemeClr val="accent1"/>
                </a:solidFill>
                <a:latin typeface="Consolas" panose="020B0609020204030204" pitchFamily="49" charset="0"/>
                <a:cs typeface="Courier New" panose="02070309020205020404" pitchFamily="49" charset="0"/>
              </a:rPr>
              <a:t>dev</a:t>
            </a:r>
            <a:r>
              <a:rPr lang="es-ES" dirty="0">
                <a:solidFill>
                  <a:schemeClr val="accent1"/>
                </a:solidFill>
                <a:latin typeface="Consolas" panose="020B0609020204030204" pitchFamily="49" charset="0"/>
                <a:cs typeface="Courier New" panose="02070309020205020404" pitchFamily="49" charset="0"/>
              </a:rPr>
              <a:t>/nombre-del-</a:t>
            </a:r>
            <a:r>
              <a:rPr lang="es-ES" dirty="0" err="1">
                <a:solidFill>
                  <a:schemeClr val="accent1"/>
                </a:solidFill>
                <a:latin typeface="Consolas" panose="020B0609020204030204" pitchFamily="49" charset="0"/>
                <a:cs typeface="Courier New" panose="02070309020205020404" pitchFamily="49" charset="0"/>
              </a:rPr>
              <a:t>vg</a:t>
            </a:r>
            <a:r>
              <a:rPr lang="es-ES" dirty="0">
                <a:solidFill>
                  <a:schemeClr val="accent1"/>
                </a:solidFill>
                <a:latin typeface="Consolas" panose="020B0609020204030204" pitchFamily="49" charset="0"/>
                <a:cs typeface="Courier New" panose="02070309020205020404" pitchFamily="49" charset="0"/>
              </a:rPr>
              <a:t>/nombre-del-</a:t>
            </a:r>
            <a:r>
              <a:rPr lang="es-ES" dirty="0" err="1">
                <a:solidFill>
                  <a:schemeClr val="accent1"/>
                </a:solidFill>
                <a:latin typeface="Consolas" panose="020B0609020204030204" pitchFamily="49" charset="0"/>
                <a:cs typeface="Courier New" panose="02070309020205020404" pitchFamily="49" charset="0"/>
              </a:rPr>
              <a:t>lv</a:t>
            </a:r>
            <a:endParaRPr lang="es-ES" dirty="0">
              <a:solidFill>
                <a:schemeClr val="accent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956547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sz="2000" dirty="0">
                <a:solidFill>
                  <a:schemeClr val="accent1"/>
                </a:solidFill>
              </a:rPr>
              <a:t>Para desarrollar el siguiente ejemplo, agregaremos 2 discos de 10GB c/u.</a:t>
            </a:r>
            <a:endParaRPr lang="es-ES" dirty="0">
              <a:solidFill>
                <a:schemeClr val="accent1"/>
              </a:solidFill>
            </a:endParaRPr>
          </a:p>
        </p:txBody>
      </p:sp>
      <p:pic>
        <p:nvPicPr>
          <p:cNvPr id="5" name="Imagen 4" descr="Interfaz de usuario gráfica, Texto, Aplicación&#10;&#10;Descripción generada automáticamente">
            <a:extLst>
              <a:ext uri="{FF2B5EF4-FFF2-40B4-BE49-F238E27FC236}">
                <a16:creationId xmlns:a16="http://schemas.microsoft.com/office/drawing/2014/main" id="{6CF2F304-3ECD-450B-9A3E-0A884BB85335}"/>
              </a:ext>
            </a:extLst>
          </p:cNvPr>
          <p:cNvPicPr>
            <a:picLocks noChangeAspect="1"/>
          </p:cNvPicPr>
          <p:nvPr/>
        </p:nvPicPr>
        <p:blipFill>
          <a:blip r:embed="rId2"/>
          <a:stretch>
            <a:fillRect/>
          </a:stretch>
        </p:blipFill>
        <p:spPr>
          <a:xfrm>
            <a:off x="3878493" y="1791106"/>
            <a:ext cx="4435014" cy="4565295"/>
          </a:xfrm>
          <a:prstGeom prst="rect">
            <a:avLst/>
          </a:prstGeom>
        </p:spPr>
      </p:pic>
      <p:sp>
        <p:nvSpPr>
          <p:cNvPr id="6" name="Elipse 5">
            <a:extLst>
              <a:ext uri="{FF2B5EF4-FFF2-40B4-BE49-F238E27FC236}">
                <a16:creationId xmlns:a16="http://schemas.microsoft.com/office/drawing/2014/main" id="{AB8AF236-3DC9-48E9-9F50-45455BB5A354}"/>
              </a:ext>
            </a:extLst>
          </p:cNvPr>
          <p:cNvSpPr/>
          <p:nvPr/>
        </p:nvSpPr>
        <p:spPr>
          <a:xfrm>
            <a:off x="3856656" y="2771191"/>
            <a:ext cx="1343608" cy="317240"/>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089741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contenido 2">
            <a:extLst>
              <a:ext uri="{FF2B5EF4-FFF2-40B4-BE49-F238E27FC236}">
                <a16:creationId xmlns:a16="http://schemas.microsoft.com/office/drawing/2014/main" id="{4D08E3CB-5A57-0053-2ECE-48E127D8C8D3}"/>
              </a:ext>
            </a:extLst>
          </p:cNvPr>
          <p:cNvSpPr>
            <a:spLocks noGrp="1"/>
          </p:cNvSpPr>
          <p:nvPr>
            <p:ph idx="1"/>
          </p:nvPr>
        </p:nvSpPr>
        <p:spPr/>
        <p:txBody>
          <a:bodyPr/>
          <a:lstStyle/>
          <a:p>
            <a:endParaRPr lang="es-CL"/>
          </a:p>
        </p:txBody>
      </p:sp>
      <p:pic>
        <p:nvPicPr>
          <p:cNvPr id="5" name="Imagen 4" descr="Texto&#10;&#10;Descripción generada automáticamente">
            <a:extLst>
              <a:ext uri="{FF2B5EF4-FFF2-40B4-BE49-F238E27FC236}">
                <a16:creationId xmlns:a16="http://schemas.microsoft.com/office/drawing/2014/main" id="{37CD71E0-3CFE-4391-872F-33F358ECCAFB}"/>
              </a:ext>
            </a:extLst>
          </p:cNvPr>
          <p:cNvPicPr>
            <a:picLocks noChangeAspect="1"/>
          </p:cNvPicPr>
          <p:nvPr/>
        </p:nvPicPr>
        <p:blipFill>
          <a:blip r:embed="rId2"/>
          <a:stretch>
            <a:fillRect/>
          </a:stretch>
        </p:blipFill>
        <p:spPr>
          <a:xfrm>
            <a:off x="3423545" y="1218600"/>
            <a:ext cx="5186665" cy="5137800"/>
          </a:xfrm>
          <a:prstGeom prst="rect">
            <a:avLst/>
          </a:prstGeom>
        </p:spPr>
      </p:pic>
      <p:sp>
        <p:nvSpPr>
          <p:cNvPr id="6" name="Elipse 5">
            <a:extLst>
              <a:ext uri="{FF2B5EF4-FFF2-40B4-BE49-F238E27FC236}">
                <a16:creationId xmlns:a16="http://schemas.microsoft.com/office/drawing/2014/main" id="{8CEA0C16-F97F-45CA-838E-2FA34C4BF592}"/>
              </a:ext>
            </a:extLst>
          </p:cNvPr>
          <p:cNvSpPr/>
          <p:nvPr/>
        </p:nvSpPr>
        <p:spPr>
          <a:xfrm>
            <a:off x="2708987" y="4641620"/>
            <a:ext cx="5607698" cy="2146041"/>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170017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sz="2000" dirty="0">
                <a:solidFill>
                  <a:schemeClr val="accent1"/>
                </a:solidFill>
              </a:rPr>
              <a:t>Una vez agregadas las unidades de almacenamiento, estas serán convertidas en volúmenes físicos, para después ser unidas en un único volumen de grupo y así, poder crear particiones sobre este.</a:t>
            </a:r>
          </a:p>
          <a:p>
            <a:r>
              <a:rPr lang="es-ES" sz="2000" dirty="0">
                <a:solidFill>
                  <a:schemeClr val="accent1"/>
                </a:solidFill>
              </a:rPr>
              <a:t>Con el comando “</a:t>
            </a:r>
            <a:r>
              <a:rPr lang="es-ES" sz="2000" dirty="0" err="1">
                <a:solidFill>
                  <a:schemeClr val="accent1"/>
                </a:solidFill>
              </a:rPr>
              <a:t>pvcreate</a:t>
            </a:r>
            <a:r>
              <a:rPr lang="es-ES" sz="2000" dirty="0">
                <a:solidFill>
                  <a:schemeClr val="accent1"/>
                </a:solidFill>
              </a:rPr>
              <a:t>”, preparamos las unidades de almacenamiento para ser usadas en el </a:t>
            </a:r>
            <a:r>
              <a:rPr lang="es-ES" sz="2000" dirty="0" err="1">
                <a:solidFill>
                  <a:schemeClr val="accent1"/>
                </a:solidFill>
              </a:rPr>
              <a:t>lvm</a:t>
            </a:r>
            <a:r>
              <a:rPr lang="es-ES" sz="2000" dirty="0">
                <a:solidFill>
                  <a:schemeClr val="accent1"/>
                </a:solidFill>
              </a:rPr>
              <a:t>.</a:t>
            </a:r>
          </a:p>
          <a:p>
            <a:endParaRPr lang="es-ES" dirty="0"/>
          </a:p>
        </p:txBody>
      </p:sp>
      <p:pic>
        <p:nvPicPr>
          <p:cNvPr id="5" name="Imagen 4" descr="Texto&#10;&#10;Descripción generada automáticamente">
            <a:extLst>
              <a:ext uri="{FF2B5EF4-FFF2-40B4-BE49-F238E27FC236}">
                <a16:creationId xmlns:a16="http://schemas.microsoft.com/office/drawing/2014/main" id="{3A80A6D3-83F5-4785-9B4E-B769F0D8D0C3}"/>
              </a:ext>
            </a:extLst>
          </p:cNvPr>
          <p:cNvPicPr>
            <a:picLocks noChangeAspect="1"/>
          </p:cNvPicPr>
          <p:nvPr/>
        </p:nvPicPr>
        <p:blipFill>
          <a:blip r:embed="rId2"/>
          <a:stretch>
            <a:fillRect/>
          </a:stretch>
        </p:blipFill>
        <p:spPr>
          <a:xfrm>
            <a:off x="2201843" y="3429000"/>
            <a:ext cx="7788315" cy="2110923"/>
          </a:xfrm>
          <a:prstGeom prst="rect">
            <a:avLst/>
          </a:prstGeom>
        </p:spPr>
      </p:pic>
    </p:spTree>
    <p:extLst>
      <p:ext uri="{BB962C8B-B14F-4D97-AF65-F5344CB8AC3E}">
        <p14:creationId xmlns:p14="http://schemas.microsoft.com/office/powerpoint/2010/main" val="4282422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sz="2000" dirty="0">
                <a:solidFill>
                  <a:schemeClr val="accent1"/>
                </a:solidFill>
              </a:rPr>
              <a:t>Con el comando </a:t>
            </a:r>
            <a:r>
              <a:rPr lang="es-ES" sz="2000" dirty="0" err="1">
                <a:solidFill>
                  <a:schemeClr val="accent1"/>
                </a:solidFill>
              </a:rPr>
              <a:t>vgcreate</a:t>
            </a:r>
            <a:r>
              <a:rPr lang="es-ES" sz="2000" dirty="0">
                <a:solidFill>
                  <a:schemeClr val="accent1"/>
                </a:solidFill>
              </a:rPr>
              <a:t>, unimos los volúmenes físicos en un volumen lógico, asignándole nombre.</a:t>
            </a:r>
          </a:p>
          <a:p>
            <a:pPr marL="50800" indent="0">
              <a:buNone/>
            </a:pPr>
            <a:endParaRPr lang="es-ES" dirty="0"/>
          </a:p>
        </p:txBody>
      </p:sp>
      <p:pic>
        <p:nvPicPr>
          <p:cNvPr id="5" name="Imagen 4" descr="Texto&#10;&#10;Descripción generada automáticamente">
            <a:extLst>
              <a:ext uri="{FF2B5EF4-FFF2-40B4-BE49-F238E27FC236}">
                <a16:creationId xmlns:a16="http://schemas.microsoft.com/office/drawing/2014/main" id="{73FEBE1F-BC09-4ED8-9CAE-AE0714F3A327}"/>
              </a:ext>
            </a:extLst>
          </p:cNvPr>
          <p:cNvPicPr>
            <a:picLocks noChangeAspect="1"/>
          </p:cNvPicPr>
          <p:nvPr/>
        </p:nvPicPr>
        <p:blipFill>
          <a:blip r:embed="rId2"/>
          <a:stretch>
            <a:fillRect/>
          </a:stretch>
        </p:blipFill>
        <p:spPr>
          <a:xfrm>
            <a:off x="2380928" y="2487849"/>
            <a:ext cx="7430144" cy="1882303"/>
          </a:xfrm>
          <a:prstGeom prst="rect">
            <a:avLst/>
          </a:prstGeom>
        </p:spPr>
      </p:pic>
    </p:spTree>
    <p:extLst>
      <p:ext uri="{BB962C8B-B14F-4D97-AF65-F5344CB8AC3E}">
        <p14:creationId xmlns:p14="http://schemas.microsoft.com/office/powerpoint/2010/main" val="3893551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sz="2000" dirty="0">
                <a:solidFill>
                  <a:schemeClr val="accent1"/>
                </a:solidFill>
              </a:rPr>
              <a:t>Finalmente podemos crear los Volúmenes Lógicos, los cuales quedaran dispuestos a ser formateados y usados.</a:t>
            </a:r>
          </a:p>
          <a:p>
            <a:endParaRPr lang="es-ES" dirty="0"/>
          </a:p>
        </p:txBody>
      </p:sp>
      <p:pic>
        <p:nvPicPr>
          <p:cNvPr id="5" name="Imagen 4" descr="Texto&#10;&#10;Descripción generada automáticamente">
            <a:extLst>
              <a:ext uri="{FF2B5EF4-FFF2-40B4-BE49-F238E27FC236}">
                <a16:creationId xmlns:a16="http://schemas.microsoft.com/office/drawing/2014/main" id="{A3C99768-9B7B-4287-B469-18AF1EAB62A0}"/>
              </a:ext>
            </a:extLst>
          </p:cNvPr>
          <p:cNvPicPr>
            <a:picLocks noChangeAspect="1"/>
          </p:cNvPicPr>
          <p:nvPr/>
        </p:nvPicPr>
        <p:blipFill>
          <a:blip r:embed="rId2"/>
          <a:stretch>
            <a:fillRect/>
          </a:stretch>
        </p:blipFill>
        <p:spPr>
          <a:xfrm>
            <a:off x="2993700" y="2516137"/>
            <a:ext cx="6204600" cy="2764990"/>
          </a:xfrm>
          <a:prstGeom prst="rect">
            <a:avLst/>
          </a:prstGeom>
        </p:spPr>
      </p:pic>
    </p:spTree>
    <p:extLst>
      <p:ext uri="{BB962C8B-B14F-4D97-AF65-F5344CB8AC3E}">
        <p14:creationId xmlns:p14="http://schemas.microsoft.com/office/powerpoint/2010/main" val="176489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Particiones</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En un sistema de archivos se presupone unas concesiones:  </a:t>
            </a:r>
          </a:p>
          <a:p>
            <a:endParaRPr lang="es-ES" dirty="0">
              <a:solidFill>
                <a:schemeClr val="accent1"/>
              </a:solidFill>
            </a:endParaRPr>
          </a:p>
          <a:p>
            <a:pPr lvl="1"/>
            <a:r>
              <a:rPr lang="es-ES" dirty="0">
                <a:solidFill>
                  <a:schemeClr val="accent1"/>
                </a:solidFill>
              </a:rPr>
              <a:t>Un pequeño porcentaje del espacio disponible es utilizado para grabar los datos relativos al sistema de archivos.</a:t>
            </a:r>
          </a:p>
          <a:p>
            <a:pPr lvl="1"/>
            <a:endParaRPr lang="es-ES" dirty="0">
              <a:solidFill>
                <a:schemeClr val="accent1"/>
              </a:solidFill>
            </a:endParaRPr>
          </a:p>
          <a:p>
            <a:pPr lvl="1"/>
            <a:r>
              <a:rPr lang="es-ES" dirty="0">
                <a:solidFill>
                  <a:schemeClr val="accent1"/>
                </a:solidFill>
              </a:rPr>
              <a:t>Un sistema de archivos parte el espacio que queda en pequeños segmentos de tamaño consistente. Estos segmentos son conocidos como bloques. </a:t>
            </a:r>
          </a:p>
          <a:p>
            <a:endParaRPr lang="es-CL" dirty="0"/>
          </a:p>
        </p:txBody>
      </p:sp>
    </p:spTree>
    <p:extLst>
      <p:ext uri="{BB962C8B-B14F-4D97-AF65-F5344CB8AC3E}">
        <p14:creationId xmlns:p14="http://schemas.microsoft.com/office/powerpoint/2010/main" val="3409641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sz="2000" dirty="0">
                <a:solidFill>
                  <a:schemeClr val="accent1"/>
                </a:solidFill>
              </a:rPr>
              <a:t>Ahora podemos formatear la partición, crear su punto de montaje, y montarla (se recomienda también agregar esta partición al archivo </a:t>
            </a:r>
            <a:r>
              <a:rPr lang="es-ES" sz="2000" dirty="0" err="1">
                <a:solidFill>
                  <a:schemeClr val="accent1"/>
                </a:solidFill>
              </a:rPr>
              <a:t>fdisk</a:t>
            </a:r>
            <a:r>
              <a:rPr lang="es-ES" sz="2000" dirty="0">
                <a:solidFill>
                  <a:schemeClr val="accent1"/>
                </a:solidFill>
              </a:rPr>
              <a:t>)</a:t>
            </a:r>
          </a:p>
          <a:p>
            <a:pPr marL="50800" indent="0">
              <a:buNone/>
            </a:pPr>
            <a:endParaRPr lang="es-ES" dirty="0"/>
          </a:p>
        </p:txBody>
      </p:sp>
      <p:pic>
        <p:nvPicPr>
          <p:cNvPr id="5" name="Imagen 4" descr="Texto&#10;&#10;Descripción generada automáticamente">
            <a:extLst>
              <a:ext uri="{FF2B5EF4-FFF2-40B4-BE49-F238E27FC236}">
                <a16:creationId xmlns:a16="http://schemas.microsoft.com/office/drawing/2014/main" id="{706ADEDD-0DB5-42FE-8C73-00EF84A6CD16}"/>
              </a:ext>
            </a:extLst>
          </p:cNvPr>
          <p:cNvPicPr>
            <a:picLocks noChangeAspect="1"/>
          </p:cNvPicPr>
          <p:nvPr/>
        </p:nvPicPr>
        <p:blipFill>
          <a:blip r:embed="rId2"/>
          <a:stretch>
            <a:fillRect/>
          </a:stretch>
        </p:blipFill>
        <p:spPr>
          <a:xfrm>
            <a:off x="2228515" y="2177813"/>
            <a:ext cx="7734970" cy="4275190"/>
          </a:xfrm>
          <a:prstGeom prst="rect">
            <a:avLst/>
          </a:prstGeom>
        </p:spPr>
      </p:pic>
    </p:spTree>
    <p:extLst>
      <p:ext uri="{BB962C8B-B14F-4D97-AF65-F5344CB8AC3E}">
        <p14:creationId xmlns:p14="http://schemas.microsoft.com/office/powerpoint/2010/main" val="2285697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sz="2000" dirty="0">
                <a:solidFill>
                  <a:schemeClr val="accent1"/>
                </a:solidFill>
              </a:rPr>
              <a:t>Obtenemos el </a:t>
            </a:r>
            <a:r>
              <a:rPr lang="es-ES" sz="2000" dirty="0" err="1">
                <a:solidFill>
                  <a:schemeClr val="accent1"/>
                </a:solidFill>
              </a:rPr>
              <a:t>uuid</a:t>
            </a:r>
            <a:r>
              <a:rPr lang="es-ES" sz="2000" dirty="0">
                <a:solidFill>
                  <a:schemeClr val="accent1"/>
                </a:solidFill>
              </a:rPr>
              <a:t> del disco y lo agregamos al archivo </a:t>
            </a:r>
            <a:r>
              <a:rPr lang="es-ES" sz="2000" dirty="0" err="1">
                <a:solidFill>
                  <a:schemeClr val="accent1"/>
                </a:solidFill>
              </a:rPr>
              <a:t>fstab</a:t>
            </a:r>
            <a:r>
              <a:rPr lang="es-ES" sz="2000" dirty="0">
                <a:solidFill>
                  <a:schemeClr val="accent1"/>
                </a:solidFill>
              </a:rPr>
              <a:t>, para que se inicie automáticamente al iniciar el S.O</a:t>
            </a:r>
            <a:endParaRPr lang="es-ES" dirty="0">
              <a:solidFill>
                <a:schemeClr val="accent1"/>
              </a:solidFill>
            </a:endParaRPr>
          </a:p>
        </p:txBody>
      </p:sp>
      <p:pic>
        <p:nvPicPr>
          <p:cNvPr id="7" name="Imagen 6">
            <a:extLst>
              <a:ext uri="{FF2B5EF4-FFF2-40B4-BE49-F238E27FC236}">
                <a16:creationId xmlns:a16="http://schemas.microsoft.com/office/drawing/2014/main" id="{1E18E6AA-BFF1-4147-AD22-6BFA7AA708AA}"/>
              </a:ext>
            </a:extLst>
          </p:cNvPr>
          <p:cNvPicPr>
            <a:picLocks noChangeAspect="1"/>
          </p:cNvPicPr>
          <p:nvPr/>
        </p:nvPicPr>
        <p:blipFill>
          <a:blip r:embed="rId2"/>
          <a:stretch>
            <a:fillRect/>
          </a:stretch>
        </p:blipFill>
        <p:spPr>
          <a:xfrm>
            <a:off x="2529531" y="2080317"/>
            <a:ext cx="7132938" cy="495343"/>
          </a:xfrm>
          <a:prstGeom prst="rect">
            <a:avLst/>
          </a:prstGeom>
        </p:spPr>
      </p:pic>
      <p:pic>
        <p:nvPicPr>
          <p:cNvPr id="9" name="Imagen 8" descr="Texto&#10;&#10;Descripción generada automáticamente">
            <a:extLst>
              <a:ext uri="{FF2B5EF4-FFF2-40B4-BE49-F238E27FC236}">
                <a16:creationId xmlns:a16="http://schemas.microsoft.com/office/drawing/2014/main" id="{E0D52444-CB95-4E15-AA46-255FF8AC04B2}"/>
              </a:ext>
            </a:extLst>
          </p:cNvPr>
          <p:cNvPicPr>
            <a:picLocks noChangeAspect="1"/>
          </p:cNvPicPr>
          <p:nvPr/>
        </p:nvPicPr>
        <p:blipFill>
          <a:blip r:embed="rId3"/>
          <a:stretch>
            <a:fillRect/>
          </a:stretch>
        </p:blipFill>
        <p:spPr>
          <a:xfrm>
            <a:off x="2834358" y="2917072"/>
            <a:ext cx="6523285" cy="3337849"/>
          </a:xfrm>
          <a:prstGeom prst="rect">
            <a:avLst/>
          </a:prstGeom>
        </p:spPr>
      </p:pic>
    </p:spTree>
    <p:extLst>
      <p:ext uri="{BB962C8B-B14F-4D97-AF65-F5344CB8AC3E}">
        <p14:creationId xmlns:p14="http://schemas.microsoft.com/office/powerpoint/2010/main" val="2560953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Particionamiento Avanzado con LVM.</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sz="2000" dirty="0">
                <a:solidFill>
                  <a:schemeClr val="accent1"/>
                </a:solidFill>
              </a:rPr>
              <a:t>Una vez finalizado el proceso, podremos reiniciar la maquina y confirmar que todo este correctamente configurado.</a:t>
            </a:r>
          </a:p>
          <a:p>
            <a:pPr marL="50800" indent="0">
              <a:buNone/>
            </a:pPr>
            <a:endParaRPr lang="es-ES" dirty="0"/>
          </a:p>
        </p:txBody>
      </p:sp>
      <p:pic>
        <p:nvPicPr>
          <p:cNvPr id="8" name="Imagen 7" descr="Interfaz de usuario gráfica&#10;&#10;Descripción generada automáticamente">
            <a:extLst>
              <a:ext uri="{FF2B5EF4-FFF2-40B4-BE49-F238E27FC236}">
                <a16:creationId xmlns:a16="http://schemas.microsoft.com/office/drawing/2014/main" id="{F12CB9B9-5F64-49C6-B49D-A5A54F33E16D}"/>
              </a:ext>
            </a:extLst>
          </p:cNvPr>
          <p:cNvPicPr>
            <a:picLocks noChangeAspect="1"/>
          </p:cNvPicPr>
          <p:nvPr/>
        </p:nvPicPr>
        <p:blipFill>
          <a:blip r:embed="rId2"/>
          <a:stretch>
            <a:fillRect/>
          </a:stretch>
        </p:blipFill>
        <p:spPr>
          <a:xfrm>
            <a:off x="2239946" y="2560205"/>
            <a:ext cx="7712108" cy="2651990"/>
          </a:xfrm>
          <a:prstGeom prst="rect">
            <a:avLst/>
          </a:prstGeom>
        </p:spPr>
      </p:pic>
    </p:spTree>
    <p:extLst>
      <p:ext uri="{BB962C8B-B14F-4D97-AF65-F5344CB8AC3E}">
        <p14:creationId xmlns:p14="http://schemas.microsoft.com/office/powerpoint/2010/main" val="2522745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Particiones</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No hay un único sistema de archivo.</a:t>
            </a:r>
          </a:p>
          <a:p>
            <a:r>
              <a:rPr lang="es-ES" dirty="0">
                <a:solidFill>
                  <a:schemeClr val="accent1"/>
                </a:solidFill>
              </a:rPr>
              <a:t>Un disco puede tener varios sistemas de archivos. Hay sistemas de archivos que no son compatibles entre ellos.</a:t>
            </a:r>
          </a:p>
          <a:p>
            <a:r>
              <a:rPr lang="es-ES" dirty="0">
                <a:solidFill>
                  <a:schemeClr val="accent1"/>
                </a:solidFill>
              </a:rPr>
              <a:t>Un sistema operativo no tiene porqué soportar varios sistemas de archivos.</a:t>
            </a:r>
          </a:p>
          <a:p>
            <a:endParaRPr lang="es-CL" dirty="0"/>
          </a:p>
        </p:txBody>
      </p:sp>
      <p:pic>
        <p:nvPicPr>
          <p:cNvPr id="4" name="Picture 4">
            <a:extLst>
              <a:ext uri="{FF2B5EF4-FFF2-40B4-BE49-F238E27FC236}">
                <a16:creationId xmlns:a16="http://schemas.microsoft.com/office/drawing/2014/main" id="{35915A90-D11C-466A-907A-CA2CB3A96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052" y="3722157"/>
            <a:ext cx="1462088"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a:extLst>
              <a:ext uri="{FF2B5EF4-FFF2-40B4-BE49-F238E27FC236}">
                <a16:creationId xmlns:a16="http://schemas.microsoft.com/office/drawing/2014/main" id="{0FE8F46D-3824-4026-8A73-74C83EE82B5E}"/>
              </a:ext>
            </a:extLst>
          </p:cNvPr>
          <p:cNvSpPr txBox="1">
            <a:spLocks noChangeArrowheads="1"/>
          </p:cNvSpPr>
          <p:nvPr/>
        </p:nvSpPr>
        <p:spPr bwMode="auto">
          <a:xfrm>
            <a:off x="4866902" y="4089470"/>
            <a:ext cx="439067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00"/>
              </a:buClr>
            </a:pPr>
            <a:r>
              <a:rPr lang="es-ES" altLang="es-CL" sz="2000" kern="0" dirty="0">
                <a:solidFill>
                  <a:srgbClr val="702785"/>
                </a:solidFill>
                <a:latin typeface="Arial"/>
                <a:cs typeface="Arial"/>
                <a:sym typeface="Arial"/>
              </a:rPr>
              <a:t>   </a:t>
            </a:r>
            <a:r>
              <a:rPr lang="es-ES" altLang="es-CL" sz="2000" kern="0" dirty="0">
                <a:solidFill>
                  <a:srgbClr val="DE3075"/>
                </a:solidFill>
                <a:latin typeface="Arial"/>
                <a:cs typeface="Arial"/>
                <a:sym typeface="Arial"/>
              </a:rPr>
              <a:t>La figura muestra una unidad de disco duro con un sistema de archivos diferente.</a:t>
            </a:r>
          </a:p>
        </p:txBody>
      </p:sp>
    </p:spTree>
    <p:extLst>
      <p:ext uri="{BB962C8B-B14F-4D97-AF65-F5344CB8AC3E}">
        <p14:creationId xmlns:p14="http://schemas.microsoft.com/office/powerpoint/2010/main" val="3686942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Particiones</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Los bloques utilizados no tienen necesariamente una región contigua; los bloques utilizados pueden encontrarse en posiciones separadas. Este concepto se conoce como fragmentación.</a:t>
            </a:r>
            <a:endParaRPr lang="es-ES" sz="2000" dirty="0">
              <a:solidFill>
                <a:schemeClr val="accent1"/>
              </a:solidFill>
            </a:endParaRPr>
          </a:p>
          <a:p>
            <a:r>
              <a:rPr lang="es-ES" sz="2000" dirty="0">
                <a:solidFill>
                  <a:schemeClr val="accent1"/>
                </a:solidFill>
              </a:rPr>
              <a:t>Con el paso del tiempo y el avance de las tecnologías relacionadas con los computadores, las unidades de disco han cambiado: los discos son más grandes en capacidad.  	</a:t>
            </a:r>
          </a:p>
          <a:p>
            <a:r>
              <a:rPr lang="es-ES" sz="2000" dirty="0">
                <a:solidFill>
                  <a:schemeClr val="accent1"/>
                </a:solidFill>
              </a:rPr>
              <a:t>Nuevas tecnologías en discos y Sistemas Operativos han prevenido la fragmentación y hoy ya no es un problema.</a:t>
            </a:r>
          </a:p>
          <a:p>
            <a:endParaRPr lang="es-CL" dirty="0"/>
          </a:p>
        </p:txBody>
      </p:sp>
      <p:pic>
        <p:nvPicPr>
          <p:cNvPr id="6" name="Picture 4">
            <a:extLst>
              <a:ext uri="{FF2B5EF4-FFF2-40B4-BE49-F238E27FC236}">
                <a16:creationId xmlns:a16="http://schemas.microsoft.com/office/drawing/2014/main" id="{2BEE9469-C0FD-4A42-86A6-FC4694E20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754" y="4551363"/>
            <a:ext cx="1524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a:extLst>
              <a:ext uri="{FF2B5EF4-FFF2-40B4-BE49-F238E27FC236}">
                <a16:creationId xmlns:a16="http://schemas.microsoft.com/office/drawing/2014/main" id="{B7B54355-0D85-4267-B690-DAC0AD6C563F}"/>
              </a:ext>
            </a:extLst>
          </p:cNvPr>
          <p:cNvSpPr txBox="1">
            <a:spLocks noChangeArrowheads="1"/>
          </p:cNvSpPr>
          <p:nvPr/>
        </p:nvSpPr>
        <p:spPr bwMode="auto">
          <a:xfrm>
            <a:off x="4492653" y="4829175"/>
            <a:ext cx="47485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00"/>
              </a:buClr>
            </a:pPr>
            <a:r>
              <a:rPr lang="es-ES" altLang="es-CL" sz="2000" kern="0" dirty="0">
                <a:solidFill>
                  <a:srgbClr val="702785"/>
                </a:solidFill>
                <a:latin typeface="Arial"/>
                <a:cs typeface="Arial"/>
                <a:sym typeface="Arial"/>
              </a:rPr>
              <a:t>   Unidad de disco duro con datos escritos.</a:t>
            </a:r>
          </a:p>
        </p:txBody>
      </p:sp>
    </p:spTree>
    <p:extLst>
      <p:ext uri="{BB962C8B-B14F-4D97-AF65-F5344CB8AC3E}">
        <p14:creationId xmlns:p14="http://schemas.microsoft.com/office/powerpoint/2010/main" val="200607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Particiones</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sz="1800" dirty="0">
                <a:solidFill>
                  <a:schemeClr val="accent1"/>
                </a:solidFill>
              </a:rPr>
              <a:t>La tabla de las particiones está repartida en múltiples secciones. Cada sección puede contener la información necesaria para definir una partición. Cada elemento de la tabla de las particiones contiene importantes características relativas a la partición: </a:t>
            </a:r>
          </a:p>
          <a:p>
            <a:endParaRPr lang="es-ES" sz="1800" dirty="0">
              <a:solidFill>
                <a:schemeClr val="accent1"/>
              </a:solidFill>
            </a:endParaRPr>
          </a:p>
          <a:p>
            <a:r>
              <a:rPr lang="es-ES" sz="1800" dirty="0">
                <a:solidFill>
                  <a:schemeClr val="accent1"/>
                </a:solidFill>
              </a:rPr>
              <a:t>Los puntos de comienzo y de fin definen el tamaño de las particiones y su posición en el disco.                                                                                            </a:t>
            </a:r>
          </a:p>
          <a:p>
            <a:r>
              <a:rPr lang="es-ES" sz="1800" dirty="0">
                <a:solidFill>
                  <a:schemeClr val="accent1"/>
                </a:solidFill>
              </a:rPr>
              <a:t> - La opción "activa" es utilizada en el arranque de algunos sistemas operativos.  </a:t>
            </a:r>
          </a:p>
          <a:p>
            <a:r>
              <a:rPr lang="es-ES" sz="1800" dirty="0">
                <a:solidFill>
                  <a:schemeClr val="accent1"/>
                </a:solidFill>
              </a:rPr>
              <a:t>- El tipo es un número que define previamente el uso que se hará de la partición. </a:t>
            </a:r>
          </a:p>
          <a:p>
            <a:endParaRPr lang="es-CL" dirty="0"/>
          </a:p>
        </p:txBody>
      </p:sp>
      <p:pic>
        <p:nvPicPr>
          <p:cNvPr id="8" name="Picture 6">
            <a:extLst>
              <a:ext uri="{FF2B5EF4-FFF2-40B4-BE49-F238E27FC236}">
                <a16:creationId xmlns:a16="http://schemas.microsoft.com/office/drawing/2014/main" id="{395363CB-8208-4779-BBC0-D800B6BE56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3946352" y="3844535"/>
            <a:ext cx="3629532" cy="2800741"/>
          </a:xfrm>
          <a:prstGeom prst="rect">
            <a:avLst/>
          </a:prstGeom>
          <a:noFill/>
          <a:ln>
            <a:noFill/>
          </a:ln>
        </p:spPr>
      </p:pic>
    </p:spTree>
    <p:extLst>
      <p:ext uri="{BB962C8B-B14F-4D97-AF65-F5344CB8AC3E}">
        <p14:creationId xmlns:p14="http://schemas.microsoft.com/office/powerpoint/2010/main" val="36760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lstStyle/>
          <a:p>
            <a:r>
              <a:rPr lang="es-ES_tradnl" dirty="0"/>
              <a:t>Particiones</a:t>
            </a:r>
            <a:endParaRPr lang="es-CL" dirty="0"/>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lstStyle/>
          <a:p>
            <a:r>
              <a:rPr lang="es-ES" dirty="0">
                <a:solidFill>
                  <a:schemeClr val="accent1"/>
                </a:solidFill>
              </a:rPr>
              <a:t>En muchos casos hay una única partición que ocupa todo el disco, básicamente duplicando el método usado antes de las particiones. </a:t>
            </a:r>
          </a:p>
          <a:p>
            <a:r>
              <a:rPr lang="es-ES" dirty="0">
                <a:solidFill>
                  <a:schemeClr val="accent1"/>
                </a:solidFill>
              </a:rPr>
              <a:t>La tabla de las particiones en este caso muestra  sólo un elemento y éste apunta al comienzo de la partición. </a:t>
            </a:r>
          </a:p>
          <a:p>
            <a:endParaRPr lang="es-CL" dirty="0"/>
          </a:p>
        </p:txBody>
      </p:sp>
      <p:pic>
        <p:nvPicPr>
          <p:cNvPr id="4" name="Picture 4">
            <a:extLst>
              <a:ext uri="{FF2B5EF4-FFF2-40B4-BE49-F238E27FC236}">
                <a16:creationId xmlns:a16="http://schemas.microsoft.com/office/drawing/2014/main" id="{52AC4C51-E0C9-47A4-BE35-7F2E46AEF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691" y="3451371"/>
            <a:ext cx="4648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7959587"/>
      </p:ext>
    </p:extLst>
  </p:cSld>
  <p:clrMapOvr>
    <a:masterClrMapping/>
  </p:clrMapOvr>
</p:sld>
</file>

<file path=ppt/theme/theme1.xml><?xml version="1.0" encoding="utf-8"?>
<a:theme xmlns:a="http://schemas.openxmlformats.org/drawingml/2006/main" name="USM">
  <a:themeElements>
    <a:clrScheme name="USM">
      <a:dk1>
        <a:srgbClr val="004B85"/>
      </a:dk1>
      <a:lt1>
        <a:sysClr val="window" lastClr="FFFFFF"/>
      </a:lt1>
      <a:dk2>
        <a:srgbClr val="03658C"/>
      </a:dk2>
      <a:lt2>
        <a:srgbClr val="E7E6E6"/>
      </a:lt2>
      <a:accent1>
        <a:srgbClr val="333333"/>
      </a:accent1>
      <a:accent2>
        <a:srgbClr val="D60019"/>
      </a:accent2>
      <a:accent3>
        <a:srgbClr val="A5A5A5"/>
      </a:accent3>
      <a:accent4>
        <a:srgbClr val="D9A404"/>
      </a:accent4>
      <a:accent5>
        <a:srgbClr val="5B9BD5"/>
      </a:accent5>
      <a:accent6>
        <a:srgbClr val="00845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AF7CB08032E274090CF55D9AF13D130" ma:contentTypeVersion="11" ma:contentTypeDescription="Crear nuevo documento." ma:contentTypeScope="" ma:versionID="e5e92d11e6dd28021fa9ca605917d68c">
  <xsd:schema xmlns:xsd="http://www.w3.org/2001/XMLSchema" xmlns:xs="http://www.w3.org/2001/XMLSchema" xmlns:p="http://schemas.microsoft.com/office/2006/metadata/properties" xmlns:ns2="ad15ba2a-e224-4b71-882b-7b86af8854dd" xmlns:ns3="861daee8-1bfe-42db-aeb1-d741624a94de" targetNamespace="http://schemas.microsoft.com/office/2006/metadata/properties" ma:root="true" ma:fieldsID="9bc51e660a94621d1d8e54ff363f15b0" ns2:_="" ns3:_="">
    <xsd:import namespace="ad15ba2a-e224-4b71-882b-7b86af8854dd"/>
    <xsd:import namespace="861daee8-1bfe-42db-aeb1-d741624a94d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15ba2a-e224-4b71-882b-7b86af8854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b9688f9a-7c19-43c5-b2cb-50cd7d311f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1daee8-1bfe-42db-aeb1-d741624a94d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0dee219-69b9-48ad-9353-9fe164db5172}" ma:internalName="TaxCatchAll" ma:showField="CatchAllData" ma:web="861daee8-1bfe-42db-aeb1-d741624a94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d15ba2a-e224-4b71-882b-7b86af8854dd">
      <Terms xmlns="http://schemas.microsoft.com/office/infopath/2007/PartnerControls"/>
    </lcf76f155ced4ddcb4097134ff3c332f>
    <TaxCatchAll xmlns="861daee8-1bfe-42db-aeb1-d741624a94de" xsi:nil="true"/>
  </documentManagement>
</p:properties>
</file>

<file path=customXml/itemProps1.xml><?xml version="1.0" encoding="utf-8"?>
<ds:datastoreItem xmlns:ds="http://schemas.openxmlformats.org/officeDocument/2006/customXml" ds:itemID="{EDB8D5F3-17C0-4C51-B47E-7EB319469F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15ba2a-e224-4b71-882b-7b86af8854dd"/>
    <ds:schemaRef ds:uri="861daee8-1bfe-42db-aeb1-d741624a94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62D21F-4052-43AC-B5B8-8E39C05A2857}">
  <ds:schemaRefs>
    <ds:schemaRef ds:uri="http://schemas.microsoft.com/sharepoint/v3/contenttype/forms"/>
  </ds:schemaRefs>
</ds:datastoreItem>
</file>

<file path=customXml/itemProps3.xml><?xml version="1.0" encoding="utf-8"?>
<ds:datastoreItem xmlns:ds="http://schemas.openxmlformats.org/officeDocument/2006/customXml" ds:itemID="{71926CCC-6605-44C6-BEFE-9F07BFE9A27D}">
  <ds:schemaRefs>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http://www.w3.org/XML/1998/namespace"/>
    <ds:schemaRef ds:uri="http://schemas.openxmlformats.org/package/2006/metadata/core-properties"/>
    <ds:schemaRef ds:uri="ad15ba2a-e224-4b71-882b-7b86af8854dd"/>
    <ds:schemaRef ds:uri="http://purl.org/dc/dcmitype/"/>
    <ds:schemaRef ds:uri="861daee8-1bfe-42db-aeb1-d741624a94de"/>
  </ds:schemaRefs>
</ds:datastoreItem>
</file>

<file path=docProps/app.xml><?xml version="1.0" encoding="utf-8"?>
<Properties xmlns="http://schemas.openxmlformats.org/officeDocument/2006/extended-properties" xmlns:vt="http://schemas.openxmlformats.org/officeDocument/2006/docPropsVTypes">
  <TotalTime>2818</TotalTime>
  <Words>2888</Words>
  <Application>Microsoft Office PowerPoint</Application>
  <PresentationFormat>Panorámica</PresentationFormat>
  <Paragraphs>200</Paragraphs>
  <Slides>52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52</vt:i4>
      </vt:variant>
    </vt:vector>
  </HeadingPairs>
  <TitlesOfParts>
    <vt:vector size="60" baseType="lpstr">
      <vt:lpstr>Arial</vt:lpstr>
      <vt:lpstr>Bebas Neue</vt:lpstr>
      <vt:lpstr>Calibri</vt:lpstr>
      <vt:lpstr>Consolas</vt:lpstr>
      <vt:lpstr>Courier New</vt:lpstr>
      <vt:lpstr>Franklin Gothic</vt:lpstr>
      <vt:lpstr>Wingdings</vt:lpstr>
      <vt:lpstr>USM</vt:lpstr>
      <vt:lpstr>Sistemas Operativos.</vt:lpstr>
      <vt:lpstr>Objetivos</vt:lpstr>
      <vt:lpstr>Particiones</vt:lpstr>
      <vt:lpstr>Particiones</vt:lpstr>
      <vt:lpstr>Particiones</vt:lpstr>
      <vt:lpstr>Particiones</vt:lpstr>
      <vt:lpstr>Particiones</vt:lpstr>
      <vt:lpstr>Particiones</vt:lpstr>
      <vt:lpstr>Particiones</vt:lpstr>
      <vt:lpstr>MBR vs GPT</vt:lpstr>
      <vt:lpstr>MBR vs GPT</vt:lpstr>
      <vt:lpstr>MBR vs GPT</vt:lpstr>
      <vt:lpstr>MBR vs GPT</vt:lpstr>
      <vt:lpstr>MBR vs GPT</vt:lpstr>
      <vt:lpstr>MBR vs GPT</vt:lpstr>
      <vt:lpstr>Particionando un Disco Duro. </vt:lpstr>
      <vt:lpstr>Particionando un Disco Duro. </vt:lpstr>
      <vt:lpstr>Particionando un Disco Duro. </vt:lpstr>
      <vt:lpstr>Particionando un Disco Duro. </vt:lpstr>
      <vt:lpstr>Particionando un Disco Duro. </vt:lpstr>
      <vt:lpstr>Particionando un Disco Duro. </vt:lpstr>
      <vt:lpstr>Particionando un Disco Duro. </vt:lpstr>
      <vt:lpstr>Particionando un Disco Duro. </vt:lpstr>
      <vt:lpstr>Particionando un Disco Duro. </vt:lpstr>
      <vt:lpstr>Particionando un Disco Duro. </vt:lpstr>
      <vt:lpstr>Particionando un Disco Duro. </vt:lpstr>
      <vt:lpstr>Ejemplo de Particionamiento. </vt:lpstr>
      <vt:lpstr>Ejemplo: Creando particiones. </vt:lpstr>
      <vt:lpstr>Ejemplo: Creando particiones. </vt:lpstr>
      <vt:lpstr>Ejemplo: Creando particiones. </vt:lpstr>
      <vt:lpstr>Ejemplo: Creando particiones. </vt:lpstr>
      <vt:lpstr>Habilitando Particiones. </vt:lpstr>
      <vt:lpstr>Habilitando Particiones. </vt:lpstr>
      <vt:lpstr>Habilitando Particiones.  </vt:lpstr>
      <vt:lpstr>Ejemplo: Creando particiones. </vt:lpstr>
      <vt:lpstr>Ejemplo: Creando particiones. </vt:lpstr>
      <vt:lpstr>Ejemplo: Creando particiones. </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lpstr>Particionamiento Avanzado con LVM.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Pamela Gatica</dc:creator>
  <cp:lastModifiedBy>Valentina Muñoz Rabanal (Alumno)</cp:lastModifiedBy>
  <cp:revision>14</cp:revision>
  <dcterms:created xsi:type="dcterms:W3CDTF">2022-04-12T18:33:57Z</dcterms:created>
  <dcterms:modified xsi:type="dcterms:W3CDTF">2024-11-07T17:14:00Z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0x010100EAF7CB08032E274090CF55D9AF13D130</vt:lpwstr>
  </property>
  <property fmtid="{D5CDD505-2E9C-101B-9397-08002B2CF9AE}" pid="3" name="MediaServiceImageTags">
    <vt:lpwstr/>
  </property>
</Properties>
</file>